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9" r:id="rId3"/>
    <p:sldId id="260" r:id="rId4"/>
    <p:sldId id="261" r:id="rId5"/>
    <p:sldId id="258" r:id="rId6"/>
    <p:sldId id="262" r:id="rId7"/>
    <p:sldId id="269" r:id="rId8"/>
    <p:sldId id="270" r:id="rId9"/>
    <p:sldId id="282" r:id="rId10"/>
    <p:sldId id="281" r:id="rId11"/>
    <p:sldId id="271" r:id="rId12"/>
    <p:sldId id="274" r:id="rId13"/>
    <p:sldId id="275" r:id="rId14"/>
    <p:sldId id="276" r:id="rId15"/>
    <p:sldId id="277" r:id="rId16"/>
    <p:sldId id="283" r:id="rId17"/>
    <p:sldId id="272" r:id="rId18"/>
    <p:sldId id="268" r:id="rId19"/>
    <p:sldId id="266" r:id="rId20"/>
    <p:sldId id="263" r:id="rId21"/>
    <p:sldId id="278" r:id="rId22"/>
    <p:sldId id="279" r:id="rId23"/>
    <p:sldId id="280" r:id="rId24"/>
    <p:sldId id="284" r:id="rId25"/>
    <p:sldId id="264" r:id="rId2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9135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9135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773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102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53274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18256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53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078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991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68907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93506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28197-8B70-4618-9E30-E1849C02A753}" type="datetimeFigureOut">
              <a:rPr lang="hr-HR" smtClean="0"/>
              <a:t>13.1.2021.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1093D-153F-4832-9001-628A56DADD5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795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H2fC9LeBbo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u7ceQ55hXhk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1910" y="930609"/>
            <a:ext cx="10515600" cy="1325563"/>
          </a:xfrm>
        </p:spPr>
        <p:txBody>
          <a:bodyPr/>
          <a:lstStyle/>
          <a:p>
            <a:pPr eaLnBrk="1" hangingPunct="1"/>
            <a:r>
              <a:rPr lang="hr-HR" altLang="sr-Latn-RS" sz="4000" b="1" dirty="0" smtClean="0"/>
              <a:t>Manifestacije u turizmu </a:t>
            </a:r>
            <a:endParaRPr lang="en-US" altLang="sr-Latn-R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83468" y="2332037"/>
            <a:ext cx="7315200" cy="4525963"/>
          </a:xfrm>
        </p:spPr>
        <p:txBody>
          <a:bodyPr/>
          <a:lstStyle/>
          <a:p>
            <a:pPr eaLnBrk="1" hangingPunct="1"/>
            <a:r>
              <a:rPr lang="hr-HR" altLang="sr-Latn-RS" dirty="0" smtClean="0">
                <a:solidFill>
                  <a:srgbClr val="FF0000"/>
                </a:solidFill>
              </a:rPr>
              <a:t>Upravljanje vremenom,</a:t>
            </a:r>
            <a:endParaRPr lang="en-US" altLang="sr-Latn-RS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hr-HR" altLang="sr-Latn-RS" dirty="0" smtClean="0">
                <a:solidFill>
                  <a:srgbClr val="FF0000"/>
                </a:solidFill>
              </a:rPr>
              <a:t>Upravljanje financijama,</a:t>
            </a:r>
            <a:endParaRPr lang="en-US" altLang="sr-Latn-RS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altLang="sr-Latn-RS" dirty="0" err="1" smtClean="0">
                <a:solidFill>
                  <a:srgbClr val="FF0000"/>
                </a:solidFill>
              </a:rPr>
              <a:t>Te</a:t>
            </a:r>
            <a:r>
              <a:rPr lang="hr-HR" altLang="sr-Latn-RS" dirty="0" err="1" smtClean="0">
                <a:solidFill>
                  <a:srgbClr val="FF0000"/>
                </a:solidFill>
              </a:rPr>
              <a:t>hnološke</a:t>
            </a:r>
            <a:r>
              <a:rPr lang="hr-HR" altLang="sr-Latn-RS" dirty="0" smtClean="0">
                <a:solidFill>
                  <a:srgbClr val="FF0000"/>
                </a:solidFill>
              </a:rPr>
              <a:t> vještine,</a:t>
            </a:r>
            <a:endParaRPr lang="en-US" altLang="sr-Latn-RS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hr-HR" altLang="sr-Latn-RS" dirty="0">
                <a:solidFill>
                  <a:srgbClr val="FF0000"/>
                </a:solidFill>
              </a:rPr>
              <a:t>M</a:t>
            </a:r>
            <a:r>
              <a:rPr lang="hr-HR" altLang="sr-Latn-RS" dirty="0" smtClean="0">
                <a:solidFill>
                  <a:srgbClr val="FF0000"/>
                </a:solidFill>
              </a:rPr>
              <a:t>enadžment ljudskih resursa.</a:t>
            </a:r>
            <a:endParaRPr lang="en-US" altLang="sr-Latn-R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14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63842"/>
              </p:ext>
            </p:extLst>
          </p:nvPr>
        </p:nvGraphicFramePr>
        <p:xfrm>
          <a:off x="1317458" y="104328"/>
          <a:ext cx="8308680" cy="6409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3715">
                  <a:extLst>
                    <a:ext uri="{9D8B030D-6E8A-4147-A177-3AD203B41FA5}">
                      <a16:colId xmlns:a16="http://schemas.microsoft.com/office/drawing/2014/main" val="3828035358"/>
                    </a:ext>
                  </a:extLst>
                </a:gridCol>
                <a:gridCol w="4174965">
                  <a:extLst>
                    <a:ext uri="{9D8B030D-6E8A-4147-A177-3AD203B41FA5}">
                      <a16:colId xmlns:a16="http://schemas.microsoft.com/office/drawing/2014/main" val="1092390298"/>
                    </a:ext>
                  </a:extLst>
                </a:gridCol>
              </a:tblGrid>
              <a:tr h="46432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u="sng" dirty="0">
                          <a:effectLst/>
                        </a:rPr>
                        <a:t>Mjesto </a:t>
                      </a:r>
                      <a:r>
                        <a:rPr lang="hr-HR" sz="2400" u="sng" dirty="0" smtClean="0">
                          <a:effectLst/>
                        </a:rPr>
                        <a:t>– značaj </a:t>
                      </a:r>
                      <a:endParaRPr lang="hr-HR" sz="2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u="sng" dirty="0" smtClean="0">
                          <a:effectLst/>
                        </a:rPr>
                        <a:t>Ljudi - značaj</a:t>
                      </a:r>
                      <a:endParaRPr lang="hr-HR" sz="2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1916669814"/>
                  </a:ext>
                </a:extLst>
              </a:tr>
              <a:tr h="9821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Interpretacijski centri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Medijatori atraktivnosti (Vodiči, animatori)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3168635056"/>
                  </a:ext>
                </a:extLst>
              </a:tr>
              <a:tr h="4643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Poučne staze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Educirani kadar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4115569654"/>
                  </a:ext>
                </a:extLst>
              </a:tr>
              <a:tr h="4643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Bazna atrakcija (nukleus)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Gostoljubivost i dobrodošlica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3593835962"/>
                  </a:ext>
                </a:extLst>
              </a:tr>
              <a:tr h="9821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Vezane atrakcije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Specijalizirano osoblje (za određene teme)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3244471977"/>
                  </a:ext>
                </a:extLst>
              </a:tr>
              <a:tr h="4643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Fizičko okruženje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Procesi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2538380205"/>
                  </a:ext>
                </a:extLst>
              </a:tr>
              <a:tr h="1091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Procesi prilikom kupovine usluge (Internet/web, brošure i dr.)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Razvoj partnerstava, vrijednosni lanac,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Dodane vrijednosti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1368609785"/>
                  </a:ext>
                </a:extLst>
              </a:tr>
              <a:tr h="14611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Procesi prilikom konzumacije proizvoda/usluge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(znakovi, simboli, artefakti, prostor i obilježja/ponude)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Ugovaranja, prednji i zadnji ured, Internet marketing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2930665586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9782366" y="4284150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alt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Izvor</a:t>
            </a:r>
            <a:r>
              <a:rPr lang="hr-HR" altLang="sr-Latn-R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Gržinić, 2020, 96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60183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41521" y="895347"/>
            <a:ext cx="89996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Prilog 6. Organizacija događaja u turizmu – Festival bilja (Kršan</a:t>
            </a:r>
            <a:r>
              <a:rPr lang="hr-HR" b="1" dirty="0" smtClean="0"/>
              <a:t>)  </a:t>
            </a:r>
            <a:endParaRPr lang="hr-HR" dirty="0"/>
          </a:p>
          <a:p>
            <a:r>
              <a:rPr lang="hr-HR" b="1" dirty="0"/>
              <a:t> </a:t>
            </a:r>
            <a:r>
              <a:rPr lang="hr-HR" b="1" dirty="0" smtClean="0"/>
              <a:t>Festival </a:t>
            </a:r>
            <a:r>
              <a:rPr lang="hr-HR" b="1" dirty="0"/>
              <a:t>samoniklog bilja </a:t>
            </a:r>
            <a:endParaRPr lang="hr-HR" dirty="0"/>
          </a:p>
          <a:p>
            <a:pPr lvl="0"/>
            <a:r>
              <a:rPr lang="hr-HR" dirty="0"/>
              <a:t>Pripreme započinju u rujnu za naredni Festival</a:t>
            </a:r>
          </a:p>
          <a:p>
            <a:pPr lvl="0"/>
            <a:r>
              <a:rPr lang="hr-HR" dirty="0"/>
              <a:t>Sve mora biti gotovo/definirano najkasnije do početka travanja sljedeće godine</a:t>
            </a:r>
          </a:p>
          <a:p>
            <a:r>
              <a:rPr lang="hr-HR" dirty="0"/>
              <a:t> </a:t>
            </a:r>
          </a:p>
          <a:p>
            <a:r>
              <a:rPr lang="hr-HR" b="1" u="sng" dirty="0"/>
              <a:t>Mjesto:</a:t>
            </a:r>
            <a:r>
              <a:rPr lang="hr-HR" b="1" dirty="0"/>
              <a:t> Kršan </a:t>
            </a:r>
            <a:r>
              <a:rPr lang="hr-HR" b="1" dirty="0" smtClean="0"/>
              <a:t>sportsko-rekreacijski </a:t>
            </a:r>
            <a:r>
              <a:rPr lang="hr-HR" b="1" dirty="0"/>
              <a:t>centar „Pristav“</a:t>
            </a:r>
            <a:endParaRPr lang="hr-HR" dirty="0"/>
          </a:p>
          <a:p>
            <a:r>
              <a:rPr lang="hr-HR" b="1" dirty="0"/>
              <a:t> </a:t>
            </a:r>
            <a:r>
              <a:rPr lang="hr-HR" b="1" dirty="0" smtClean="0"/>
              <a:t>Najam </a:t>
            </a:r>
            <a:r>
              <a:rPr lang="hr-HR" b="1" dirty="0"/>
              <a:t>šatora i pivskih setova:</a:t>
            </a:r>
            <a:endParaRPr lang="hr-HR" dirty="0"/>
          </a:p>
          <a:p>
            <a:r>
              <a:rPr lang="hr-HR" dirty="0"/>
              <a:t> </a:t>
            </a:r>
            <a:r>
              <a:rPr lang="hr-HR" b="1" dirty="0" smtClean="0"/>
              <a:t>Najam </a:t>
            </a:r>
            <a:r>
              <a:rPr lang="hr-HR" b="1" dirty="0"/>
              <a:t>i uređivanje pozornice:</a:t>
            </a:r>
          </a:p>
          <a:p>
            <a:r>
              <a:rPr lang="hr-HR" dirty="0"/>
              <a:t>      Nositelj zadatka: </a:t>
            </a:r>
          </a:p>
          <a:p>
            <a:r>
              <a:rPr lang="hr-HR" b="1" u="sng" dirty="0"/>
              <a:t>Najam i </a:t>
            </a:r>
            <a:r>
              <a:rPr lang="hr-HR" b="1" u="sng" dirty="0" smtClean="0"/>
              <a:t>izra</a:t>
            </a:r>
            <a:r>
              <a:rPr lang="hr-HR" b="1" u="sng" dirty="0" smtClean="0"/>
              <a:t>da</a:t>
            </a:r>
            <a:r>
              <a:rPr lang="hr-HR" b="1" u="sng" dirty="0"/>
              <a:t>, razglasa i rasvjete:</a:t>
            </a:r>
            <a:endParaRPr lang="hr-HR" dirty="0"/>
          </a:p>
          <a:p>
            <a:r>
              <a:rPr lang="hr-HR" dirty="0"/>
              <a:t>      Nositelj zadatka: </a:t>
            </a:r>
          </a:p>
          <a:p>
            <a:r>
              <a:rPr lang="hr-HR" b="1" u="sng" dirty="0"/>
              <a:t>Najam sanitarnog čvora (m/ž):</a:t>
            </a:r>
            <a:endParaRPr lang="hr-HR" dirty="0"/>
          </a:p>
          <a:p>
            <a:r>
              <a:rPr lang="hr-HR" dirty="0"/>
              <a:t>      Nositelj zadatka: </a:t>
            </a:r>
          </a:p>
          <a:p>
            <a:r>
              <a:rPr lang="hr-HR" b="1" u="sng" dirty="0"/>
              <a:t>Najam zaštitnih ograda:</a:t>
            </a:r>
            <a:endParaRPr lang="hr-HR" dirty="0"/>
          </a:p>
          <a:p>
            <a:r>
              <a:rPr lang="hr-HR" dirty="0"/>
              <a:t>      Nositelj zadatka: </a:t>
            </a:r>
          </a:p>
          <a:p>
            <a:r>
              <a:rPr lang="hr-HR" b="1" dirty="0"/>
              <a:t>Oglašavanje (najava što prije, ovisno o medijima, dogovor s medijima):</a:t>
            </a:r>
          </a:p>
          <a:p>
            <a:r>
              <a:rPr lang="hr-HR" dirty="0"/>
              <a:t>      </a:t>
            </a:r>
          </a:p>
          <a:p>
            <a:r>
              <a:rPr lang="hr-HR" dirty="0"/>
              <a:t>Nositelj zadatka:  </a:t>
            </a:r>
          </a:p>
          <a:p>
            <a:r>
              <a:rPr lang="hr-HR" dirty="0"/>
              <a:t>        Radio  </a:t>
            </a:r>
            <a:r>
              <a:rPr lang="hr-HR" b="1" dirty="0"/>
              <a:t>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90964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41521" y="895347"/>
            <a:ext cx="89996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 </a:t>
            </a:r>
            <a:r>
              <a:rPr lang="hr-HR" dirty="0"/>
              <a:t>Portali</a:t>
            </a:r>
            <a:r>
              <a:rPr lang="hr-HR" b="1" dirty="0"/>
              <a:t>: </a:t>
            </a:r>
            <a:endParaRPr lang="hr-HR" dirty="0"/>
          </a:p>
          <a:p>
            <a:r>
              <a:rPr lang="hr-HR" dirty="0"/>
              <a:t>        Tisak:</a:t>
            </a:r>
          </a:p>
          <a:p>
            <a:r>
              <a:rPr lang="hr-HR" dirty="0"/>
              <a:t>        Društvene mreže: </a:t>
            </a:r>
          </a:p>
          <a:p>
            <a:r>
              <a:rPr lang="hr-HR" b="1" i="1" dirty="0" smtClean="0"/>
              <a:t>jumbo </a:t>
            </a:r>
            <a:r>
              <a:rPr lang="hr-HR" b="1" i="1" dirty="0"/>
              <a:t>plakati : dogovor sa </a:t>
            </a:r>
            <a:r>
              <a:rPr lang="hr-HR" b="1" i="1" dirty="0" smtClean="0"/>
              <a:t>dizajnerom</a:t>
            </a:r>
            <a:endParaRPr lang="hr-HR" dirty="0"/>
          </a:p>
          <a:p>
            <a:r>
              <a:rPr lang="hr-HR" b="1" i="1" dirty="0"/>
              <a:t>Postavljanje jumbo </a:t>
            </a:r>
            <a:r>
              <a:rPr lang="hr-HR" b="1" i="1" dirty="0" smtClean="0"/>
              <a:t>plakata-lokacije</a:t>
            </a:r>
            <a:r>
              <a:rPr lang="hr-HR" b="1" dirty="0"/>
              <a:t>:</a:t>
            </a:r>
            <a:r>
              <a:rPr lang="hr-HR" dirty="0"/>
              <a:t> u dogovoru s marketinškim agencijama</a:t>
            </a:r>
          </a:p>
          <a:p>
            <a:r>
              <a:rPr lang="hr-HR" b="1" dirty="0"/>
              <a:t>Plakati (B1)</a:t>
            </a:r>
            <a:endParaRPr lang="hr-HR" dirty="0"/>
          </a:p>
          <a:p>
            <a:r>
              <a:rPr lang="hr-HR" b="1" u="sng" dirty="0"/>
              <a:t>Osiguranje (redari/zaštitari, prijava skupa): </a:t>
            </a:r>
            <a:endParaRPr lang="hr-HR" dirty="0"/>
          </a:p>
          <a:p>
            <a:r>
              <a:rPr lang="hr-HR" dirty="0"/>
              <a:t>      Nositelj zadatka: </a:t>
            </a:r>
          </a:p>
          <a:p>
            <a:r>
              <a:rPr lang="hr-HR" b="1" u="sng" dirty="0"/>
              <a:t>Pomoćno osoblje:</a:t>
            </a:r>
            <a:endParaRPr lang="hr-HR" dirty="0"/>
          </a:p>
          <a:p>
            <a:r>
              <a:rPr lang="hr-HR" dirty="0"/>
              <a:t>      Nositelj zadatka:  </a:t>
            </a:r>
          </a:p>
          <a:p>
            <a:r>
              <a:rPr lang="hr-HR" dirty="0"/>
              <a:t>Potrebno je:</a:t>
            </a:r>
          </a:p>
          <a:p>
            <a:pPr lvl="0"/>
            <a:r>
              <a:rPr lang="hr-HR" dirty="0"/>
              <a:t>zatvoriti prilaz s glavne ceste </a:t>
            </a:r>
          </a:p>
          <a:p>
            <a:pPr lvl="0"/>
            <a:r>
              <a:rPr lang="hr-HR" dirty="0"/>
              <a:t>nabaviti kante za smeće </a:t>
            </a:r>
          </a:p>
          <a:p>
            <a:pPr lvl="0"/>
            <a:r>
              <a:rPr lang="hr-HR" dirty="0"/>
              <a:t>osigurati parking </a:t>
            </a:r>
          </a:p>
          <a:p>
            <a:pPr lvl="0"/>
            <a:r>
              <a:rPr lang="hr-HR" dirty="0"/>
              <a:t>uređenje prostora</a:t>
            </a:r>
          </a:p>
          <a:p>
            <a:r>
              <a:rPr lang="hr-HR" dirty="0"/>
              <a:t> </a:t>
            </a:r>
          </a:p>
          <a:p>
            <a:r>
              <a:rPr lang="hr-HR" b="1" dirty="0"/>
              <a:t>Kreiranje programski aktivnosti:</a:t>
            </a:r>
            <a:r>
              <a:rPr lang="hr-HR" dirty="0"/>
              <a:t> program/letak mora biti tiskan najkasnije mjesec dana prije početka manifestacije</a:t>
            </a:r>
          </a:p>
          <a:p>
            <a:r>
              <a:rPr lang="hr-HR" dirty="0"/>
              <a:t> </a:t>
            </a:r>
          </a:p>
          <a:p>
            <a:r>
              <a:rPr lang="hr-HR" b="1" u="sng" dirty="0"/>
              <a:t>Moderator manifestacije: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09774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40407"/>
              </p:ext>
            </p:extLst>
          </p:nvPr>
        </p:nvGraphicFramePr>
        <p:xfrm>
          <a:off x="1636296" y="3878137"/>
          <a:ext cx="7537783" cy="10175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1358">
                  <a:extLst>
                    <a:ext uri="{9D8B030D-6E8A-4147-A177-3AD203B41FA5}">
                      <a16:colId xmlns:a16="http://schemas.microsoft.com/office/drawing/2014/main" val="18882295"/>
                    </a:ext>
                  </a:extLst>
                </a:gridCol>
                <a:gridCol w="5005585">
                  <a:extLst>
                    <a:ext uri="{9D8B030D-6E8A-4147-A177-3AD203B41FA5}">
                      <a16:colId xmlns:a16="http://schemas.microsoft.com/office/drawing/2014/main" val="2001553100"/>
                    </a:ext>
                  </a:extLst>
                </a:gridCol>
                <a:gridCol w="1880840">
                  <a:extLst>
                    <a:ext uri="{9D8B030D-6E8A-4147-A177-3AD203B41FA5}">
                      <a16:colId xmlns:a16="http://schemas.microsoft.com/office/drawing/2014/main" val="10307108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Naziv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Iznosi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419313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Pokrovitelji: pravne i fizičke osobe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</a:rPr>
                        <a:t> 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247676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</a:rPr>
                        <a:t> 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</a:rPr>
                        <a:t>Sponzori:  pravne i fizičke osobe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</a:rPr>
                        <a:t> 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374605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Proračun Općine/grada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775342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Potpore Istarske županije, Ministarstva….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</a:rPr>
                        <a:t> 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63022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20057"/>
              </p:ext>
            </p:extLst>
          </p:nvPr>
        </p:nvGraphicFramePr>
        <p:xfrm>
          <a:off x="1636295" y="1823602"/>
          <a:ext cx="7537784" cy="17613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7187">
                  <a:extLst>
                    <a:ext uri="{9D8B030D-6E8A-4147-A177-3AD203B41FA5}">
                      <a16:colId xmlns:a16="http://schemas.microsoft.com/office/drawing/2014/main" val="614648419"/>
                    </a:ext>
                  </a:extLst>
                </a:gridCol>
                <a:gridCol w="5019757">
                  <a:extLst>
                    <a:ext uri="{9D8B030D-6E8A-4147-A177-3AD203B41FA5}">
                      <a16:colId xmlns:a16="http://schemas.microsoft.com/office/drawing/2014/main" val="3611566177"/>
                    </a:ext>
                  </a:extLst>
                </a:gridCol>
                <a:gridCol w="1880840">
                  <a:extLst>
                    <a:ext uri="{9D8B030D-6E8A-4147-A177-3AD203B41FA5}">
                      <a16:colId xmlns:a16="http://schemas.microsoft.com/office/drawing/2014/main" val="30080352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b="1" dirty="0">
                          <a:effectLst/>
                        </a:rPr>
                        <a:t>Popis aktivnosti</a:t>
                      </a:r>
                      <a:endParaRPr lang="hr-H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dirty="0">
                          <a:effectLst/>
                        </a:rPr>
                        <a:t>Iznosi u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0709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1.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dirty="0">
                          <a:effectLst/>
                        </a:rPr>
                        <a:t>Izrada edukativnog i promotivnog video materijala, fotografije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32845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2.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dirty="0">
                          <a:effectLst/>
                        </a:rPr>
                        <a:t>Izrada tiskanih </a:t>
                      </a:r>
                      <a:r>
                        <a:rPr lang="hr-HR" sz="1200" dirty="0" err="1">
                          <a:effectLst/>
                        </a:rPr>
                        <a:t>promo</a:t>
                      </a:r>
                      <a:r>
                        <a:rPr lang="hr-HR" sz="1200" dirty="0">
                          <a:effectLst/>
                        </a:rPr>
                        <a:t>-materijala, radio i TV reklame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84529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3.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dirty="0">
                          <a:effectLst/>
                        </a:rPr>
                        <a:t>Troškovi tiskanja majica i kapa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5805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4.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Troškovi organizacije i honorari predavačima i stručnim suradnicima te moderatorima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2294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5.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Troškovi glazbenih izvođača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2479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6.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dirty="0">
                          <a:effectLst/>
                        </a:rPr>
                        <a:t>Najam kemijskih WC-a (3)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6907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7.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Ozvučenje, rasvjeta, najam LCD ekrana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dirty="0">
                          <a:effectLst/>
                        </a:rPr>
                        <a:t> 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6182370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8811" y="11558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r-HR" altLang="sr-Latn-R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FINANCIJSKI PLAN MANIFESTACIJE</a:t>
            </a:r>
            <a:endParaRPr kumimoji="0" lang="hr-HR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PRIHODI</a:t>
            </a:r>
            <a:endParaRPr kumimoji="0" lang="hr-HR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</a:t>
            </a:r>
            <a:r>
              <a:rPr kumimoji="0" lang="hr-HR" altLang="sr-Latn-R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Š</a:t>
            </a:r>
            <a:r>
              <a:rPr kumimoji="0" lang="hr-HR" altLang="sr-Latn-R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KOVI REALIZACIJE</a:t>
            </a:r>
            <a:endParaRPr kumimoji="0" lang="hr-HR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791806"/>
              </p:ext>
            </p:extLst>
          </p:nvPr>
        </p:nvGraphicFramePr>
        <p:xfrm>
          <a:off x="1636294" y="5078945"/>
          <a:ext cx="7164805" cy="7828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1708">
                  <a:extLst>
                    <a:ext uri="{9D8B030D-6E8A-4147-A177-3AD203B41FA5}">
                      <a16:colId xmlns:a16="http://schemas.microsoft.com/office/drawing/2014/main" val="2432900631"/>
                    </a:ext>
                  </a:extLst>
                </a:gridCol>
                <a:gridCol w="6533097">
                  <a:extLst>
                    <a:ext uri="{9D8B030D-6E8A-4147-A177-3AD203B41FA5}">
                      <a16:colId xmlns:a16="http://schemas.microsoft.com/office/drawing/2014/main" val="38269355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8.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Najam opreme (šatori, drveni pod, tepih, pozornica ), troškovi uređenja prostora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7792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9.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dirty="0">
                          <a:effectLst/>
                        </a:rPr>
                        <a:t>Hostese, dežurni električari, tehničari, zaštitari, redari i ostalo pomoćno osoblje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95431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10.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>
                          <a:effectLst/>
                        </a:rPr>
                        <a:t>Ostali pomoćni materijal¸(namirnice za spravljanje degustacije na bazi samoniklog bilja)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65340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dirty="0">
                          <a:effectLst/>
                        </a:rPr>
                        <a:t> 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3212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601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150946"/>
              </p:ext>
            </p:extLst>
          </p:nvPr>
        </p:nvGraphicFramePr>
        <p:xfrm>
          <a:off x="3694782" y="1016084"/>
          <a:ext cx="4320540" cy="149682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565774308"/>
                    </a:ext>
                  </a:extLst>
                </a:gridCol>
                <a:gridCol w="2039620">
                  <a:extLst>
                    <a:ext uri="{9D8B030D-6E8A-4147-A177-3AD203B41FA5}">
                      <a16:colId xmlns:a16="http://schemas.microsoft.com/office/drawing/2014/main" val="67752327"/>
                    </a:ext>
                  </a:extLst>
                </a:gridCol>
              </a:tblGrid>
              <a:tr h="3225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Naziv podnositelja zahtjeva (organizatora događanja):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TURISTIČKA ZAJEDNICA OPĆINE KRŠAN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3896275"/>
                  </a:ext>
                </a:extLst>
              </a:tr>
              <a:tr h="3225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Naziv događanja: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FESTIVAL SAMONIKLOG BILJA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00273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Ime i prezime osobe ovlaštene za zastupanje: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413448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Adresa,telefon, e-mail</a:t>
                      </a:r>
                      <a:endParaRPr lang="hr-H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 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1160409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94782" y="55888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MEDIJA-PLAN ___________</a:t>
            </a:r>
            <a:endParaRPr kumimoji="0" lang="hr-HR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643277"/>
              </p:ext>
            </p:extLst>
          </p:nvPr>
        </p:nvGraphicFramePr>
        <p:xfrm>
          <a:off x="3695548" y="2611805"/>
          <a:ext cx="4319775" cy="404564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16446">
                  <a:extLst>
                    <a:ext uri="{9D8B030D-6E8A-4147-A177-3AD203B41FA5}">
                      <a16:colId xmlns:a16="http://schemas.microsoft.com/office/drawing/2014/main" val="543203020"/>
                    </a:ext>
                  </a:extLst>
                </a:gridCol>
                <a:gridCol w="979717">
                  <a:extLst>
                    <a:ext uri="{9D8B030D-6E8A-4147-A177-3AD203B41FA5}">
                      <a16:colId xmlns:a16="http://schemas.microsoft.com/office/drawing/2014/main" val="1503966984"/>
                    </a:ext>
                  </a:extLst>
                </a:gridCol>
                <a:gridCol w="778787">
                  <a:extLst>
                    <a:ext uri="{9D8B030D-6E8A-4147-A177-3AD203B41FA5}">
                      <a16:colId xmlns:a16="http://schemas.microsoft.com/office/drawing/2014/main" val="4193971237"/>
                    </a:ext>
                  </a:extLst>
                </a:gridCol>
                <a:gridCol w="778787">
                  <a:extLst>
                    <a:ext uri="{9D8B030D-6E8A-4147-A177-3AD203B41FA5}">
                      <a16:colId xmlns:a16="http://schemas.microsoft.com/office/drawing/2014/main" val="3017003438"/>
                    </a:ext>
                  </a:extLst>
                </a:gridCol>
                <a:gridCol w="687194">
                  <a:extLst>
                    <a:ext uri="{9D8B030D-6E8A-4147-A177-3AD203B41FA5}">
                      <a16:colId xmlns:a16="http://schemas.microsoft.com/office/drawing/2014/main" val="1917520768"/>
                    </a:ext>
                  </a:extLst>
                </a:gridCol>
                <a:gridCol w="378844">
                  <a:extLst>
                    <a:ext uri="{9D8B030D-6E8A-4147-A177-3AD203B41FA5}">
                      <a16:colId xmlns:a16="http://schemas.microsoft.com/office/drawing/2014/main" val="1106490987"/>
                    </a:ext>
                  </a:extLst>
                </a:gridCol>
              </a:tblGrid>
              <a:tr h="3212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Red.</a:t>
                      </a:r>
                      <a:endParaRPr lang="hr-HR" sz="7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broj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VRSTA OGLAŠAVANJA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 anchor="ctr"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Medij (naziv tiskovine, TV kanala, postaje)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Iznos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 anchor="ctr"/>
                </a:tc>
                <a:extLst>
                  <a:ext uri="{0D108BD9-81ED-4DB2-BD59-A6C34878D82A}">
                    <a16:rowId xmlns:a16="http://schemas.microsoft.com/office/drawing/2014/main" val="3875596862"/>
                  </a:ext>
                </a:extLst>
              </a:tr>
              <a:tr h="2141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Inozemni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Nacionalni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Regionalni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2775491270"/>
                  </a:ext>
                </a:extLst>
              </a:tr>
              <a:tr h="3212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I.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 anchor="ctr"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MEDIJSKO OGLAŠAVANJE</a:t>
                      </a:r>
                      <a:endParaRPr lang="hr-HR" sz="7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17561"/>
                  </a:ext>
                </a:extLst>
              </a:tr>
              <a:tr h="107096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1.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Oglašavanje u </a:t>
                      </a:r>
                      <a:endParaRPr lang="hr-HR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tiskanim</a:t>
                      </a:r>
                      <a:endParaRPr lang="hr-HR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 medijima 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Glas Istre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146905792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1763803822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2878950959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2525063168"/>
                  </a:ext>
                </a:extLst>
              </a:tr>
              <a:tr h="186422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2.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Oglašavanje na</a:t>
                      </a:r>
                      <a:endParaRPr lang="hr-HR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 televiziji 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TV Kopar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Dobro jutro jutro Hrvatska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TV Istra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1364269771"/>
                  </a:ext>
                </a:extLst>
              </a:tr>
              <a:tr h="1784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TV Nova Pula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1620262685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TV Kanal RI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1883823572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2453611798"/>
                  </a:ext>
                </a:extLst>
              </a:tr>
              <a:tr h="178470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3.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Oglašavanje na</a:t>
                      </a:r>
                      <a:endParaRPr lang="hr-HR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 radiju 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HRT Radio Pula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4040130908"/>
                  </a:ext>
                </a:extLst>
              </a:tr>
              <a:tr h="1784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HRT Radio Rijeka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550688435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1398737142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235317130"/>
                  </a:ext>
                </a:extLst>
              </a:tr>
              <a:tr h="107096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4.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Vanjsko</a:t>
                      </a:r>
                      <a:endParaRPr lang="hr-HR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(„outdoor“)</a:t>
                      </a:r>
                      <a:endParaRPr lang="hr-HR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oglašavanje </a:t>
                      </a:r>
                      <a:endParaRPr lang="hr-HR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Rijeka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1729681142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Pula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2066062758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Zagreb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4224619123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7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3381788257"/>
                  </a:ext>
                </a:extLst>
              </a:tr>
              <a:tr h="107096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5.</a:t>
                      </a:r>
                      <a:endParaRPr lang="hr-HR" sz="7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Oglašavanje na </a:t>
                      </a:r>
                      <a:endParaRPr lang="hr-HR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Internet portalima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2396395087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2915684676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3713325074"/>
                  </a:ext>
                </a:extLst>
              </a:tr>
              <a:tr h="10709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1131943082"/>
                  </a:ext>
                </a:extLst>
              </a:tr>
              <a:tr h="1341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6.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 dirty="0">
                          <a:effectLst/>
                        </a:rPr>
                        <a:t>Ukupno medijsko oglašavanje</a:t>
                      </a:r>
                      <a:endParaRPr lang="hr-H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2134439057"/>
                  </a:ext>
                </a:extLst>
              </a:tr>
              <a:tr h="1341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7.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Procjenjena vrijednost oglašenih materijala</a:t>
                      </a:r>
                      <a:endParaRPr lang="hr-HR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800" dirty="0">
                          <a:effectLst/>
                        </a:rPr>
                        <a:t> </a:t>
                      </a:r>
                      <a:endParaRPr lang="hr-H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968" marR="45968" marT="0" marB="0"/>
                </a:tc>
                <a:extLst>
                  <a:ext uri="{0D108BD9-81ED-4DB2-BD59-A6C34878D82A}">
                    <a16:rowId xmlns:a16="http://schemas.microsoft.com/office/drawing/2014/main" val="3543132581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94782" y="2296134"/>
            <a:ext cx="15323482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hr-HR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hr-HR" altLang="sr-Latn-R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004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94782" y="55888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MEDIJA-PLAN ___________</a:t>
            </a:r>
            <a:endParaRPr kumimoji="0" lang="hr-HR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94782" y="2296134"/>
            <a:ext cx="15323482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hr-HR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hr-HR" altLang="sr-Latn-R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446075"/>
              </p:ext>
            </p:extLst>
          </p:nvPr>
        </p:nvGraphicFramePr>
        <p:xfrm>
          <a:off x="3507204" y="956512"/>
          <a:ext cx="5221708" cy="52050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90130">
                  <a:extLst>
                    <a:ext uri="{9D8B030D-6E8A-4147-A177-3AD203B41FA5}">
                      <a16:colId xmlns:a16="http://schemas.microsoft.com/office/drawing/2014/main" val="4101515865"/>
                    </a:ext>
                  </a:extLst>
                </a:gridCol>
                <a:gridCol w="2387316">
                  <a:extLst>
                    <a:ext uri="{9D8B030D-6E8A-4147-A177-3AD203B41FA5}">
                      <a16:colId xmlns:a16="http://schemas.microsoft.com/office/drawing/2014/main" val="2912670180"/>
                    </a:ext>
                  </a:extLst>
                </a:gridCol>
                <a:gridCol w="636535">
                  <a:extLst>
                    <a:ext uri="{9D8B030D-6E8A-4147-A177-3AD203B41FA5}">
                      <a16:colId xmlns:a16="http://schemas.microsoft.com/office/drawing/2014/main" val="3154918447"/>
                    </a:ext>
                  </a:extLst>
                </a:gridCol>
                <a:gridCol w="1271192">
                  <a:extLst>
                    <a:ext uri="{9D8B030D-6E8A-4147-A177-3AD203B41FA5}">
                      <a16:colId xmlns:a16="http://schemas.microsoft.com/office/drawing/2014/main" val="2247970715"/>
                    </a:ext>
                  </a:extLst>
                </a:gridCol>
                <a:gridCol w="636535">
                  <a:extLst>
                    <a:ext uri="{9D8B030D-6E8A-4147-A177-3AD203B41FA5}">
                      <a16:colId xmlns:a16="http://schemas.microsoft.com/office/drawing/2014/main" val="1054058962"/>
                    </a:ext>
                  </a:extLst>
                </a:gridCol>
              </a:tblGrid>
              <a:tr h="3788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II.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 anchor="ctr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OGLAŠAVANJE U VLASTITIM PROMOTIVNIM</a:t>
                      </a:r>
                      <a:endParaRPr lang="hr-HR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I PRODAJNIM KANALIMA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989616"/>
                  </a:ext>
                </a:extLst>
              </a:tr>
              <a:tr h="572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1.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Oglašavanje na vlastitim web stranicama (link + priložiti screenshotove)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659642465"/>
                  </a:ext>
                </a:extLst>
              </a:tr>
              <a:tr h="572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2.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Tiskana promotivna brošura, letci </a:t>
                      </a:r>
                      <a:endParaRPr lang="hr-HR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(priložiti nekoliko skeniranih stranica)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 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3168347817"/>
                  </a:ext>
                </a:extLst>
              </a:tr>
              <a:tr h="572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3.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Tiskani katalog</a:t>
                      </a:r>
                      <a:endParaRPr lang="hr-HR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(priložiti nekoliko skeniranih stranica)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2855676305"/>
                  </a:ext>
                </a:extLst>
              </a:tr>
              <a:tr h="572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4.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Tiskani program</a:t>
                      </a:r>
                      <a:endParaRPr lang="hr-HR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(priložiti nekoliko skeniranih stranica)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3795687876"/>
                  </a:ext>
                </a:extLst>
              </a:tr>
              <a:tr h="241737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5.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Ostali oblici promocije u vlastitim promotivnim/prodajnim kanalima</a:t>
                      </a:r>
                      <a:endParaRPr lang="hr-HR" sz="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(navesti koji + priložiti ilustracije </a:t>
                      </a:r>
                      <a:endParaRPr lang="hr-HR" sz="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ukoliko moguće)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3158002249"/>
                  </a:ext>
                </a:extLst>
              </a:tr>
              <a:tr h="24173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1669339124"/>
                  </a:ext>
                </a:extLst>
              </a:tr>
              <a:tr h="24173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3933053515"/>
                  </a:ext>
                </a:extLst>
              </a:tr>
              <a:tr h="24173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940117573"/>
                  </a:ext>
                </a:extLst>
              </a:tr>
              <a:tr h="24173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2531657303"/>
                  </a:ext>
                </a:extLst>
              </a:tr>
              <a:tr h="572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6.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Ukupno oglašavanje u vlastitim promotivnim i prodajnim kanalima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1002894913"/>
                  </a:ext>
                </a:extLst>
              </a:tr>
              <a:tr h="75446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III. UKUPNO OGLAŠAVANJE (I.+II.)</a:t>
                      </a:r>
                      <a:endParaRPr lang="hr-HR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 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33" marR="55633" marT="0" marB="0"/>
                </a:tc>
                <a:extLst>
                  <a:ext uri="{0D108BD9-81ED-4DB2-BD59-A6C34878D82A}">
                    <a16:rowId xmlns:a16="http://schemas.microsoft.com/office/drawing/2014/main" val="313405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922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90173" y="834356"/>
            <a:ext cx="10515600" cy="1325563"/>
          </a:xfrm>
        </p:spPr>
        <p:txBody>
          <a:bodyPr/>
          <a:lstStyle/>
          <a:p>
            <a:pPr eaLnBrk="1" hangingPunct="1"/>
            <a:r>
              <a:rPr lang="hr-HR" altLang="sr-Latn-RS" sz="4000" b="1" dirty="0" smtClean="0"/>
              <a:t>Pogledajmo film – vodite bilješke!!!</a:t>
            </a:r>
            <a:endParaRPr lang="en-US" altLang="sr-Latn-R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764" y="2332036"/>
            <a:ext cx="6096000" cy="45259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78534" y="1857282"/>
            <a:ext cx="490692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https://www.youtube.com/watch?v=zH2fC9LeBbo</a:t>
            </a:r>
            <a:endParaRPr lang="hr-H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45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9460" y="756985"/>
            <a:ext cx="8655191" cy="523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hr-HR" sz="28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Doprinos upravljanja </a:t>
            </a:r>
            <a:r>
              <a:rPr lang="hr-HR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atrakcijama </a:t>
            </a:r>
            <a:r>
              <a:rPr lang="hr-HR" sz="28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konkurentnosti događaja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(Gržinić, 2020; 83):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hr-HR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Razvoj modela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interakcije dionika,</a:t>
            </a:r>
            <a:b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R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azina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odlučivanja,</a:t>
            </a:r>
            <a:b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Strukture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koja podržava komunikacije među osobljem i 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menadžmentom, </a:t>
            </a:r>
            <a:endParaRPr lang="hr-HR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(priznanja, uključenja volontera i dr.),</a:t>
            </a:r>
            <a:b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d) visoko formalizirani sustavi,</a:t>
            </a:r>
            <a:b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e) 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alokacija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prema odjelima i 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individuama (kreativnost).</a:t>
            </a:r>
            <a:endParaRPr lang="hr-H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679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396" y="1141995"/>
            <a:ext cx="8655191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Doprinos upravljanja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atrakcijama 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konkurentnosti turizma: </a:t>
            </a:r>
            <a:r>
              <a:rPr lang="hr-HR" sz="2400" dirty="0" smtClean="0"/>
              <a:t>(</a:t>
            </a:r>
            <a:r>
              <a:rPr lang="hr-HR" sz="2400" b="1" dirty="0" err="1" smtClean="0"/>
              <a:t>Dwyer</a:t>
            </a:r>
            <a:r>
              <a:rPr lang="hr-HR" sz="2400" b="1" dirty="0" smtClean="0"/>
              <a:t> </a:t>
            </a:r>
            <a:r>
              <a:rPr lang="hr-HR" sz="2400" b="1" dirty="0"/>
              <a:t>i </a:t>
            </a:r>
            <a:r>
              <a:rPr lang="hr-HR" sz="2400" b="1" dirty="0" smtClean="0"/>
              <a:t>Kim; </a:t>
            </a:r>
            <a:r>
              <a:rPr lang="hr-HR" sz="2400" dirty="0" smtClean="0"/>
              <a:t>2010 </a:t>
            </a:r>
            <a:r>
              <a:rPr lang="hr-HR" sz="2400" dirty="0"/>
              <a:t>u Gržinić, 2020; 85):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hr-HR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-HR" sz="2800" dirty="0"/>
              <a:t>T</a:t>
            </a:r>
            <a:r>
              <a:rPr lang="hr-HR" sz="2800" dirty="0" smtClean="0"/>
              <a:t>uristička konkurentnost uključuje </a:t>
            </a:r>
            <a:r>
              <a:rPr lang="hr-HR" sz="2800" dirty="0"/>
              <a:t>cjenovnu konkurentnost, menadžment destinacija, povijesne i socijalne uvjete zajednice domaćina, te se odnosi na sposobnost destinacije u smislu komparativnih prednosti u usporedbi sa drugim akterima u međunarodnom turizmu</a:t>
            </a:r>
            <a:r>
              <a:rPr lang="hr-HR" sz="2800" dirty="0" smtClean="0"/>
              <a:t>.</a:t>
            </a:r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2685948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34076" y="504321"/>
            <a:ext cx="865519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Pitanja „planiranja događaja” usmjerena budućnosti: (Gržinić, 2020; 84):</a:t>
            </a:r>
          </a:p>
          <a:p>
            <a:endParaRPr lang="hr-H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 promjenama i planovi za 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budućnost?</a:t>
            </a:r>
            <a:endParaRPr lang="hr-H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Povijest razvoja atrakcije i razine “tradicionalizma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”?</a:t>
            </a:r>
            <a:endParaRPr lang="hr-H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Mišljenja (stavovi) osoblja  o 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atrakciji?</a:t>
            </a:r>
            <a:endParaRPr lang="hr-H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Veličina (obujam) atrakcijskog djelovanja?</a:t>
            </a:r>
          </a:p>
          <a:p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Razina poslovnog okruženja (razine utjecaja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)?</a:t>
            </a:r>
            <a:endParaRPr lang="hr-H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Povezanost dionika u destinaciji?</a:t>
            </a:r>
          </a:p>
          <a:p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Centraliziranost/decentraliziranost sustava?</a:t>
            </a:r>
          </a:p>
          <a:p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Novi/stari menadžment i utjecaji na atraktivnost</a:t>
            </a:r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hr-H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hr-HR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9) </a:t>
            </a:r>
            <a:r>
              <a:rPr lang="hr-H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Atrakcijska osnova i nadopune baze.</a:t>
            </a:r>
          </a:p>
        </p:txBody>
      </p:sp>
    </p:spTree>
    <p:extLst>
      <p:ext uri="{BB962C8B-B14F-4D97-AF65-F5344CB8AC3E}">
        <p14:creationId xmlns:p14="http://schemas.microsoft.com/office/powerpoint/2010/main" val="1669997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0602" y="5664200"/>
            <a:ext cx="9144000" cy="2387600"/>
          </a:xfrm>
        </p:spPr>
        <p:txBody>
          <a:bodyPr>
            <a:normAutofit/>
          </a:bodyPr>
          <a:lstStyle/>
          <a:p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640" y="1459771"/>
            <a:ext cx="5047247" cy="38260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06143" y="712053"/>
            <a:ext cx="3896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r-HR" b="1" dirty="0" smtClean="0">
                <a:solidFill>
                  <a:srgbClr val="FF0000"/>
                </a:solidFill>
              </a:rPr>
              <a:t>1. ATRAKTIVNOST – KREACIJA PONUDE</a:t>
            </a:r>
            <a:endParaRPr lang="hr-H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757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1989" y="330869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altLang="sr-Latn-RS" sz="4000" b="1" dirty="0"/>
              <a:t>Organizacije specijalnih </a:t>
            </a:r>
            <a:r>
              <a:rPr lang="hr-HR" altLang="sr-Latn-RS" sz="4000" b="1" dirty="0" smtClean="0"/>
              <a:t>događaja</a:t>
            </a:r>
            <a:br>
              <a:rPr lang="hr-HR" altLang="sr-Latn-RS" sz="4000" b="1" dirty="0" smtClean="0"/>
            </a:br>
            <a:r>
              <a:rPr lang="hr-HR" altLang="sr-Latn-RS" sz="4000" b="1" dirty="0" smtClean="0"/>
              <a:t>(međunarodni turizam)</a:t>
            </a:r>
            <a:endParaRPr lang="en-US" altLang="sr-Latn-RS" sz="4000" b="1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72226" y="1752600"/>
            <a:ext cx="7315200" cy="51054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hr-HR" altLang="sr-Latn-RS" sz="2400" b="1" dirty="0"/>
              <a:t>1. </a:t>
            </a:r>
            <a:r>
              <a:rPr lang="hr-HR" altLang="sr-Latn-RS" sz="2400" b="1" dirty="0" smtClean="0"/>
              <a:t>asocijacije </a:t>
            </a:r>
            <a:r>
              <a:rPr lang="hr-HR" altLang="sr-Latn-RS" sz="2400" b="1" dirty="0"/>
              <a:t>festivala i događaja</a:t>
            </a:r>
            <a:r>
              <a:rPr lang="en-US" altLang="sr-Latn-RS" sz="2400" b="1" dirty="0"/>
              <a:t>:</a:t>
            </a:r>
            <a:r>
              <a:rPr lang="hr-HR" altLang="sr-Latn-RS" sz="2400" b="1" dirty="0"/>
              <a:t> (IFEA)</a:t>
            </a:r>
            <a:endParaRPr lang="en-US" altLang="sr-Latn-RS" sz="2400" b="1" dirty="0"/>
          </a:p>
          <a:p>
            <a:pPr lvl="1" eaLnBrk="1" hangingPunct="1">
              <a:lnSpc>
                <a:spcPct val="80000"/>
              </a:lnSpc>
            </a:pPr>
            <a:r>
              <a:rPr lang="hr-HR" altLang="sr-Latn-RS" dirty="0"/>
              <a:t>Pruža prikupljanje sredstava i suvremenih razvojnih ideja za posebne događaje industrije</a:t>
            </a:r>
          </a:p>
          <a:p>
            <a:pPr lvl="1" eaLnBrk="1" hangingPunct="1">
              <a:lnSpc>
                <a:spcPct val="80000"/>
              </a:lnSpc>
            </a:pPr>
            <a:r>
              <a:rPr lang="hr-HR" altLang="sr-Latn-RS" sz="2000" dirty="0">
                <a:solidFill>
                  <a:srgbClr val="FF0000"/>
                </a:solidFill>
              </a:rPr>
              <a:t>Certificirani festivali i događanja</a:t>
            </a:r>
          </a:p>
          <a:p>
            <a:pPr lvl="1" eaLnBrk="1" hangingPunct="1">
              <a:lnSpc>
                <a:spcPct val="80000"/>
              </a:lnSpc>
            </a:pPr>
            <a:r>
              <a:rPr lang="hr-HR" altLang="sr-Latn-RS" sz="2000" dirty="0">
                <a:solidFill>
                  <a:srgbClr val="FF0000"/>
                </a:solidFill>
              </a:rPr>
              <a:t> Izvršni: Obuka za poboljšanje upravljanja </a:t>
            </a:r>
            <a:r>
              <a:rPr lang="hr-HR" altLang="sr-Latn-RS" sz="2000" dirty="0" smtClean="0">
                <a:solidFill>
                  <a:srgbClr val="FF0000"/>
                </a:solidFill>
              </a:rPr>
              <a:t>festivalima</a:t>
            </a: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hr-HR" altLang="sr-Latn-RS" sz="2000" b="1" dirty="0">
              <a:solidFill>
                <a:srgbClr val="FF000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None/>
            </a:pPr>
            <a:r>
              <a:rPr lang="hr-HR" altLang="sr-Latn-RS" sz="2000" b="1" dirty="0" smtClean="0"/>
              <a:t>2. </a:t>
            </a:r>
            <a:r>
              <a:rPr lang="hr-HR" altLang="sr-Latn-RS" b="1" dirty="0" smtClean="0"/>
              <a:t>poslovni </a:t>
            </a:r>
            <a:r>
              <a:rPr lang="hr-HR" altLang="sr-Latn-RS" b="1" dirty="0"/>
              <a:t>planeri</a:t>
            </a:r>
            <a:r>
              <a:rPr lang="en-US" altLang="sr-Latn-RS" b="1" dirty="0"/>
              <a:t>: </a:t>
            </a:r>
          </a:p>
          <a:p>
            <a:pPr lvl="1" eaLnBrk="1" hangingPunct="1">
              <a:lnSpc>
                <a:spcPct val="80000"/>
              </a:lnSpc>
            </a:pPr>
            <a:r>
              <a:rPr lang="hr-HR" altLang="sr-Latn-RS" dirty="0"/>
              <a:t>Osnažuje sastanak stručnjaka kako bi povećali svoju stratešku vrijednost obrazovanja, kroz jasno definirane karijerne puteve i mogućnosti poslovnog rasta </a:t>
            </a:r>
            <a:r>
              <a:rPr lang="en-US" altLang="sr-Latn-RS" dirty="0"/>
              <a:t>(MPI Website)</a:t>
            </a:r>
          </a:p>
          <a:p>
            <a:pPr lvl="1" eaLnBrk="1" hangingPunct="1">
              <a:lnSpc>
                <a:spcPct val="80000"/>
              </a:lnSpc>
            </a:pPr>
            <a:r>
              <a:rPr lang="hr-HR" altLang="sr-Latn-RS" dirty="0"/>
              <a:t>2 programa – buduća zanimanja</a:t>
            </a:r>
            <a:r>
              <a:rPr lang="en-US" altLang="sr-Latn-RS" dirty="0"/>
              <a:t>: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sr-Latn-RS" i="1" dirty="0">
                <a:solidFill>
                  <a:srgbClr val="FF0000"/>
                </a:solidFill>
              </a:rPr>
              <a:t>Certified Meeting Professional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sr-Latn-RS" i="1" dirty="0">
                <a:solidFill>
                  <a:srgbClr val="FF0000"/>
                </a:solidFill>
              </a:rPr>
              <a:t>Certification in Meeting Management</a:t>
            </a:r>
          </a:p>
        </p:txBody>
      </p:sp>
    </p:spTree>
    <p:extLst>
      <p:ext uri="{BB962C8B-B14F-4D97-AF65-F5344CB8AC3E}">
        <p14:creationId xmlns:p14="http://schemas.microsoft.com/office/powerpoint/2010/main" val="27627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0116" y="184652"/>
            <a:ext cx="10515600" cy="1325563"/>
          </a:xfrm>
        </p:spPr>
        <p:txBody>
          <a:bodyPr/>
          <a:lstStyle/>
          <a:p>
            <a:pPr eaLnBrk="1" hangingPunct="1"/>
            <a:r>
              <a:rPr lang="hr-HR" altLang="sr-Latn-RS" sz="4000" b="1" dirty="0" smtClean="0"/>
              <a:t>Kombinirane ponude destinacija</a:t>
            </a:r>
            <a:endParaRPr lang="en-US" altLang="sr-Latn-RS" dirty="0" smtClean="0"/>
          </a:p>
        </p:txBody>
      </p:sp>
      <p:pic>
        <p:nvPicPr>
          <p:cNvPr id="4" name="Picture 3" descr="C:\Users\Dalibor\Desktop\Croatia-in-winter-1-683x1024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3000"/>
                    </a14:imgEffect>
                    <a14:imgEffect>
                      <a14:saturation sat="0"/>
                    </a14:imgEffect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276" y="1294264"/>
            <a:ext cx="6385108" cy="5058410"/>
          </a:xfrm>
          <a:prstGeom prst="rect">
            <a:avLst/>
          </a:prstGeom>
          <a:solidFill>
            <a:schemeClr val="bg1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chemeClr val="tx1">
                <a:alpha val="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9446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3166142" y="664209"/>
            <a:ext cx="1552575" cy="38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Percepcija posjetitelja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451"/>
          <p:cNvSpPr>
            <a:spLocks noChangeArrowheads="1"/>
          </p:cNvSpPr>
          <p:nvPr/>
        </p:nvSpPr>
        <p:spPr bwMode="auto">
          <a:xfrm>
            <a:off x="3159793" y="1356995"/>
            <a:ext cx="1539875" cy="29527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Turistička atrakcija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455"/>
          <p:cNvSpPr>
            <a:spLocks noChangeArrowheads="1"/>
          </p:cNvSpPr>
          <p:nvPr/>
        </p:nvSpPr>
        <p:spPr bwMode="auto">
          <a:xfrm>
            <a:off x="3188702" y="1950970"/>
            <a:ext cx="1539875" cy="30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Marketing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62"/>
          <p:cNvSpPr>
            <a:spLocks noChangeArrowheads="1"/>
          </p:cNvSpPr>
          <p:nvPr/>
        </p:nvSpPr>
        <p:spPr bwMode="auto">
          <a:xfrm>
            <a:off x="3172493" y="2530339"/>
            <a:ext cx="1539875" cy="3238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Posjetitelji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65"/>
          <p:cNvSpPr>
            <a:spLocks noChangeArrowheads="1"/>
          </p:cNvSpPr>
          <p:nvPr/>
        </p:nvSpPr>
        <p:spPr bwMode="auto">
          <a:xfrm>
            <a:off x="3133091" y="3194685"/>
            <a:ext cx="1539875" cy="3238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69"/>
          <p:cNvSpPr>
            <a:spLocks noChangeArrowheads="1"/>
          </p:cNvSpPr>
          <p:nvPr/>
        </p:nvSpPr>
        <p:spPr bwMode="auto">
          <a:xfrm>
            <a:off x="3151773" y="3830321"/>
            <a:ext cx="1539875" cy="3238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Dionici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73"/>
          <p:cNvSpPr>
            <a:spLocks noChangeArrowheads="1"/>
          </p:cNvSpPr>
          <p:nvPr/>
        </p:nvSpPr>
        <p:spPr bwMode="auto">
          <a:xfrm>
            <a:off x="3151773" y="4539247"/>
            <a:ext cx="1539875" cy="3238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Zapošljavanje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72"/>
          <p:cNvSpPr>
            <a:spLocks noChangeArrowheads="1"/>
          </p:cNvSpPr>
          <p:nvPr/>
        </p:nvSpPr>
        <p:spPr bwMode="auto">
          <a:xfrm>
            <a:off x="6141085" y="4818380"/>
            <a:ext cx="1657350" cy="3238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Destinacijski rast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013177" y="4444329"/>
            <a:ext cx="532130" cy="2857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144052" y="2103370"/>
            <a:ext cx="648335" cy="2857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140740" y="2530105"/>
            <a:ext cx="638175" cy="257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456"/>
          <p:cNvSpPr>
            <a:spLocks noChangeArrowheads="1"/>
          </p:cNvSpPr>
          <p:nvPr/>
        </p:nvSpPr>
        <p:spPr bwMode="auto">
          <a:xfrm>
            <a:off x="6217285" y="2181225"/>
            <a:ext cx="1552575" cy="5334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Pozicioniranje</a:t>
            </a:r>
            <a:endParaRPr kumimoji="0" lang="sr-Latn-RS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(imidž)</a:t>
            </a:r>
            <a:endParaRPr kumimoji="0" lang="sr-Latn-RS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82"/>
          <p:cNvSpPr>
            <a:spLocks noChangeArrowheads="1"/>
          </p:cNvSpPr>
          <p:nvPr/>
        </p:nvSpPr>
        <p:spPr bwMode="auto">
          <a:xfrm>
            <a:off x="3151773" y="5195285"/>
            <a:ext cx="1606550" cy="3238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Strategije razvoja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996815" y="3271771"/>
            <a:ext cx="590550" cy="3619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970145" y="3751382"/>
            <a:ext cx="596900" cy="3143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464"/>
          <p:cNvSpPr>
            <a:spLocks noChangeArrowheads="1"/>
          </p:cNvSpPr>
          <p:nvPr/>
        </p:nvSpPr>
        <p:spPr bwMode="auto">
          <a:xfrm>
            <a:off x="6169660" y="3225934"/>
            <a:ext cx="1600200" cy="10287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 atrakcijom i posjetima</a:t>
            </a:r>
            <a:endParaRPr kumimoji="0" lang="sr-Latn-RS" altLang="sr-Latn-R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(planirano i na licu mjesta)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4108449" y="5537366"/>
            <a:ext cx="240967" cy="4541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484"/>
          <p:cNvSpPr>
            <a:spLocks noChangeArrowheads="1"/>
          </p:cNvSpPr>
          <p:nvPr/>
        </p:nvSpPr>
        <p:spPr bwMode="auto">
          <a:xfrm>
            <a:off x="3414078" y="5977280"/>
            <a:ext cx="2517775" cy="58383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Unaprjeđenje</a:t>
            </a:r>
            <a:r>
              <a:rPr kumimoji="0" lang="sr-Latn-RS" altLang="sr-Latn-R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upotrebljivost modela</a:t>
            </a:r>
            <a:endParaRPr kumimoji="0" lang="sr-Latn-RS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(nove atrakcije, investicije, </a:t>
            </a:r>
            <a:r>
              <a:rPr kumimoji="0" lang="sr-Latn-RS" altLang="sr-Latn-R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utjecaji</a:t>
            </a:r>
            <a:r>
              <a:rPr kumimoji="0" lang="sr-Latn-RS" altLang="sr-Latn-R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sr-Latn-RS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2819550" y="1114005"/>
            <a:ext cx="296545" cy="635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925872" y="1045209"/>
            <a:ext cx="3858" cy="31178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3" idx="2"/>
            <a:endCxn id="4" idx="0"/>
          </p:cNvCxnSpPr>
          <p:nvPr/>
        </p:nvCxnSpPr>
        <p:spPr>
          <a:xfrm>
            <a:off x="3929731" y="1652270"/>
            <a:ext cx="28909" cy="29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947860" y="2244590"/>
            <a:ext cx="0" cy="2952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903028" y="2854189"/>
            <a:ext cx="0" cy="3619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892216" y="3518535"/>
            <a:ext cx="0" cy="3524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3892216" y="4154171"/>
            <a:ext cx="0" cy="4191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11" idx="0"/>
          </p:cNvCxnSpPr>
          <p:nvPr/>
        </p:nvCxnSpPr>
        <p:spPr>
          <a:xfrm>
            <a:off x="3881688" y="4863097"/>
            <a:ext cx="73360" cy="3321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Rectangle 492"/>
          <p:cNvSpPr>
            <a:spLocks noChangeArrowheads="1"/>
          </p:cNvSpPr>
          <p:nvPr/>
        </p:nvSpPr>
        <p:spPr bwMode="auto">
          <a:xfrm>
            <a:off x="6228097" y="1395413"/>
            <a:ext cx="1552575" cy="5524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Javni sektor</a:t>
            </a:r>
            <a:endParaRPr kumimoji="0" lang="sr-Latn-RS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politike</a:t>
            </a:r>
            <a:endParaRPr kumimoji="0" lang="sr-Latn-RS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1" name="Straight Arrow Connector 30"/>
          <p:cNvCxnSpPr>
            <a:endCxn id="3" idx="3"/>
          </p:cNvCxnSpPr>
          <p:nvPr/>
        </p:nvCxnSpPr>
        <p:spPr>
          <a:xfrm flipH="1" flipV="1">
            <a:off x="4699668" y="1504633"/>
            <a:ext cx="1434701" cy="1574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921158" y="3859430"/>
            <a:ext cx="27622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197383" y="861060"/>
            <a:ext cx="0" cy="3009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ctangle 499"/>
          <p:cNvSpPr>
            <a:spLocks noChangeArrowheads="1"/>
          </p:cNvSpPr>
          <p:nvPr/>
        </p:nvSpPr>
        <p:spPr bwMode="auto">
          <a:xfrm>
            <a:off x="6175710" y="755608"/>
            <a:ext cx="1657350" cy="3238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turističko iskustvo</a:t>
            </a: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7904949" y="810720"/>
            <a:ext cx="276225" cy="666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827735" y="6225957"/>
            <a:ext cx="586343" cy="25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819551" y="1177505"/>
            <a:ext cx="16368" cy="505224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4970145" y="4914391"/>
            <a:ext cx="548005" cy="3886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ectangle 3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Prilog 12. Konceptualni okvir razvoja turističke atrakcije</a:t>
            </a:r>
            <a:endParaRPr kumimoji="0" lang="hr-HR" altLang="sr-Latn-R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52"/>
          <p:cNvSpPr>
            <a:spLocks noChangeArrowheads="1"/>
          </p:cNvSpPr>
          <p:nvPr/>
        </p:nvSpPr>
        <p:spPr bwMode="auto">
          <a:xfrm>
            <a:off x="0" y="914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2" name="Rectangle 61"/>
          <p:cNvSpPr/>
          <p:nvPr/>
        </p:nvSpPr>
        <p:spPr>
          <a:xfrm>
            <a:off x="8291763" y="5438635"/>
            <a:ext cx="2525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alt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Izvor</a:t>
            </a:r>
            <a:r>
              <a:rPr lang="hr-HR" altLang="sr-Latn-R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Gržinić, 2020, 359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3019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lum bright="5000" contrast="14000"/>
          </a:blip>
          <a:srcRect/>
          <a:stretch>
            <a:fillRect/>
          </a:stretch>
        </p:blipFill>
        <p:spPr bwMode="auto">
          <a:xfrm>
            <a:off x="3720147" y="1528762"/>
            <a:ext cx="4751705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991484" y="3428999"/>
            <a:ext cx="1457325" cy="3524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hr-HR" sz="1200" b="1" dirty="0" smtClean="0">
              <a:solidFill>
                <a:srgbClr val="26262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200" b="1" dirty="0" smtClean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Utjecaji</a:t>
            </a:r>
            <a:endParaRPr lang="hr-H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Rectangle 7"/>
          <p:cNvSpPr/>
          <p:nvPr/>
        </p:nvSpPr>
        <p:spPr>
          <a:xfrm>
            <a:off x="4182226" y="2385009"/>
            <a:ext cx="1457325" cy="2952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200" b="1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Posjetitelji</a:t>
            </a:r>
            <a:endParaRPr lang="hr-HR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18621" y="2337384"/>
            <a:ext cx="1457325" cy="342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hr-HR" sz="1200" b="1" dirty="0" smtClean="0">
              <a:solidFill>
                <a:srgbClr val="26262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200" b="1" dirty="0" smtClean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Preferencije</a:t>
            </a:r>
            <a:endParaRPr lang="hr-H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17931" y="3467099"/>
            <a:ext cx="1457325" cy="314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hr-HR" sz="1200" b="1" dirty="0" smtClean="0">
              <a:solidFill>
                <a:srgbClr val="26262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200" b="1" dirty="0" smtClean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Mjesto</a:t>
            </a:r>
            <a:r>
              <a:rPr lang="hr-HR" sz="1200" b="1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endParaRPr lang="hr-H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04911" y="4559968"/>
            <a:ext cx="1457325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hr-HR" sz="1200" b="1" dirty="0" smtClean="0">
              <a:solidFill>
                <a:srgbClr val="26262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r-HR" sz="1200" b="1" dirty="0" smtClean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Održivost</a:t>
            </a:r>
            <a:endParaRPr lang="hr-H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r-HR" sz="1200" b="1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destinacije</a:t>
            </a:r>
            <a:endParaRPr lang="hr-H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09698" y="3276598"/>
            <a:ext cx="1047750" cy="6572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hr-HR" sz="1200" b="1" dirty="0" smtClean="0">
              <a:solidFill>
                <a:srgbClr val="26262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r-HR" sz="1200" b="1" dirty="0" smtClean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Planiranje</a:t>
            </a:r>
            <a:endParaRPr lang="hr-H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r-HR" sz="1200" b="1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atrakcijskog miksa</a:t>
            </a:r>
            <a:endParaRPr lang="hr-H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Rectangle 3"/>
          <p:cNvSpPr/>
          <p:nvPr/>
        </p:nvSpPr>
        <p:spPr>
          <a:xfrm>
            <a:off x="1970322" y="1382378"/>
            <a:ext cx="44871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r-H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Prilog 2b.</a:t>
            </a:r>
            <a:r>
              <a:rPr lang="hr-H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destinacijske atraktivnosti</a:t>
            </a:r>
            <a:endParaRPr lang="hr-H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78753" y="5591553"/>
            <a:ext cx="204414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r-H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Gržinić; 2020, 329.</a:t>
            </a:r>
            <a:endParaRPr lang="hr-H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94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90173" y="834356"/>
            <a:ext cx="10515600" cy="1325563"/>
          </a:xfrm>
        </p:spPr>
        <p:txBody>
          <a:bodyPr/>
          <a:lstStyle/>
          <a:p>
            <a:pPr eaLnBrk="1" hangingPunct="1"/>
            <a:r>
              <a:rPr lang="hr-HR" altLang="sr-Latn-RS" sz="4000" b="1" dirty="0" smtClean="0"/>
              <a:t>Pogledajmo film – kako se globalno promovirati!!!</a:t>
            </a:r>
            <a:endParaRPr lang="en-US" altLang="sr-Latn-R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632" y="1888957"/>
            <a:ext cx="4668253" cy="47096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810" y="2336633"/>
            <a:ext cx="3810000" cy="25336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593308" y="5394320"/>
            <a:ext cx="497104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https://www.youtube.com/watch?v=u7ceQ55hXhk</a:t>
            </a:r>
            <a:endParaRPr lang="hr-H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23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1910" y="930609"/>
            <a:ext cx="10515600" cy="1325563"/>
          </a:xfrm>
        </p:spPr>
        <p:txBody>
          <a:bodyPr/>
          <a:lstStyle/>
          <a:p>
            <a:pPr eaLnBrk="1" hangingPunct="1"/>
            <a:r>
              <a:rPr lang="hr-HR" altLang="sr-Latn-RS" sz="4000" b="1" dirty="0"/>
              <a:t>Zaključci </a:t>
            </a:r>
            <a:r>
              <a:rPr lang="hr-HR" altLang="sr-Latn-RS" sz="4000" b="1" dirty="0" smtClean="0"/>
              <a:t>– budući izazovi</a:t>
            </a:r>
            <a:endParaRPr lang="en-US" altLang="sr-Latn-R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83468" y="2332037"/>
            <a:ext cx="7315200" cy="4525963"/>
          </a:xfrm>
        </p:spPr>
        <p:txBody>
          <a:bodyPr/>
          <a:lstStyle/>
          <a:p>
            <a:pPr eaLnBrk="1" hangingPunct="1"/>
            <a:r>
              <a:rPr lang="hr-HR" altLang="sr-Latn-RS" dirty="0" smtClean="0">
                <a:solidFill>
                  <a:srgbClr val="FF0000"/>
                </a:solidFill>
              </a:rPr>
              <a:t>Upravljanje vremenom,</a:t>
            </a:r>
            <a:endParaRPr lang="en-US" altLang="sr-Latn-RS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hr-HR" altLang="sr-Latn-RS" dirty="0" smtClean="0">
                <a:solidFill>
                  <a:srgbClr val="FF0000"/>
                </a:solidFill>
              </a:rPr>
              <a:t>Upravljanje financijama,</a:t>
            </a:r>
            <a:endParaRPr lang="en-US" altLang="sr-Latn-RS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altLang="sr-Latn-RS" dirty="0" err="1" smtClean="0">
                <a:solidFill>
                  <a:srgbClr val="FF0000"/>
                </a:solidFill>
              </a:rPr>
              <a:t>Te</a:t>
            </a:r>
            <a:r>
              <a:rPr lang="hr-HR" altLang="sr-Latn-RS" dirty="0" err="1" smtClean="0">
                <a:solidFill>
                  <a:srgbClr val="FF0000"/>
                </a:solidFill>
              </a:rPr>
              <a:t>hnologija</a:t>
            </a:r>
            <a:r>
              <a:rPr lang="hr-HR" altLang="sr-Latn-RS" dirty="0" smtClean="0">
                <a:solidFill>
                  <a:srgbClr val="FF0000"/>
                </a:solidFill>
              </a:rPr>
              <a:t>,</a:t>
            </a:r>
            <a:endParaRPr lang="en-US" altLang="sr-Latn-RS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hr-HR" altLang="sr-Latn-RS" dirty="0" smtClean="0">
                <a:solidFill>
                  <a:srgbClr val="FF0000"/>
                </a:solidFill>
              </a:rPr>
              <a:t>Efektivni menadžment ljudskih resursa.</a:t>
            </a:r>
            <a:endParaRPr lang="en-US" altLang="sr-Latn-R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81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z="4000" b="1"/>
              <a:t>Planeri događaja</a:t>
            </a:r>
            <a:endParaRPr lang="en-US" altLang="sr-Latn-RS" sz="4000" b="1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371600"/>
            <a:ext cx="73152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r-HR" altLang="sr-Latn-RS" dirty="0" smtClean="0"/>
              <a:t>Osoba odgovorna za planiranje događaja od početka do kraja:</a:t>
            </a:r>
          </a:p>
          <a:p>
            <a:pPr lvl="1" eaLnBrk="1" hangingPunct="1">
              <a:lnSpc>
                <a:spcPct val="90000"/>
              </a:lnSpc>
            </a:pPr>
            <a:r>
              <a:rPr lang="hr-HR" altLang="sr-Latn-RS" sz="3200" dirty="0">
                <a:solidFill>
                  <a:srgbClr val="FF0000"/>
                </a:solidFill>
              </a:rPr>
              <a:t>Postavljanje datuma i </a:t>
            </a:r>
            <a:r>
              <a:rPr lang="hr-HR" altLang="sr-Latn-RS" sz="3200" dirty="0" smtClean="0">
                <a:solidFill>
                  <a:srgbClr val="FF0000"/>
                </a:solidFill>
              </a:rPr>
              <a:t>mjesta,</a:t>
            </a:r>
            <a:endParaRPr lang="hr-HR" altLang="sr-Latn-RS" sz="32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hr-HR" altLang="sr-Latn-RS" sz="3200" dirty="0">
                <a:solidFill>
                  <a:srgbClr val="FF0000"/>
                </a:solidFill>
              </a:rPr>
              <a:t>Oglašavanje </a:t>
            </a:r>
            <a:r>
              <a:rPr lang="hr-HR" altLang="sr-Latn-RS" sz="3200" dirty="0" smtClean="0">
                <a:solidFill>
                  <a:srgbClr val="FF0000"/>
                </a:solidFill>
              </a:rPr>
              <a:t>događaja, </a:t>
            </a:r>
            <a:endParaRPr lang="hr-HR" altLang="sr-Latn-RS" sz="32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hr-HR" altLang="sr-Latn-RS" sz="3200" dirty="0" smtClean="0">
                <a:solidFill>
                  <a:srgbClr val="FF0000"/>
                </a:solidFill>
              </a:rPr>
              <a:t>Briga o pićima (osvježenje pri dolasku), </a:t>
            </a:r>
            <a:endParaRPr lang="hr-HR" altLang="sr-Latn-RS" sz="32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hr-HR" altLang="sr-Latn-RS" sz="3200" dirty="0">
                <a:solidFill>
                  <a:srgbClr val="FF0000"/>
                </a:solidFill>
              </a:rPr>
              <a:t>Uređenje (ugostiteljstvo, zvučnici ili zabava</a:t>
            </a:r>
            <a:r>
              <a:rPr lang="hr-HR" altLang="sr-Latn-RS" sz="3200" dirty="0" smtClean="0">
                <a:solidFill>
                  <a:srgbClr val="FF0000"/>
                </a:solidFill>
              </a:rPr>
              <a:t>),</a:t>
            </a:r>
            <a:endParaRPr lang="hr-HR" altLang="sr-Latn-RS" sz="32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hr-HR" altLang="sr-Latn-RS" sz="3200" dirty="0">
                <a:solidFill>
                  <a:srgbClr val="FF0000"/>
                </a:solidFill>
              </a:rPr>
              <a:t>i niz drugih </a:t>
            </a:r>
            <a:r>
              <a:rPr lang="hr-HR" altLang="sr-Latn-RS" sz="3200" dirty="0" smtClean="0">
                <a:solidFill>
                  <a:srgbClr val="FF0000"/>
                </a:solidFill>
              </a:rPr>
              <a:t>aktivnosti.</a:t>
            </a:r>
            <a:endParaRPr lang="hr-HR" altLang="sr-Latn-R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4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hr-HR" altLang="sr-Latn-RS" sz="4000" b="1"/>
              <a:t>Menadžment događaja</a:t>
            </a:r>
            <a:endParaRPr lang="en-US" altLang="sr-Latn-RS" sz="4000" b="1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549986"/>
            <a:ext cx="7315200" cy="4906962"/>
          </a:xfrm>
        </p:spPr>
        <p:txBody>
          <a:bodyPr/>
          <a:lstStyle/>
          <a:p>
            <a:pPr eaLnBrk="1" hangingPunct="1"/>
            <a:r>
              <a:rPr lang="hr-HR" altLang="sr-Latn-RS" dirty="0"/>
              <a:t>Zahtijeva viziju i upračke vještine (</a:t>
            </a:r>
            <a:r>
              <a:rPr lang="hr-HR" altLang="sr-Latn-RS" i="1" dirty="0"/>
              <a:t>Event manager</a:t>
            </a:r>
            <a:r>
              <a:rPr lang="hr-HR" altLang="sr-Latn-RS" dirty="0"/>
              <a:t>)</a:t>
            </a:r>
          </a:p>
          <a:p>
            <a:pPr eaLnBrk="1" hangingPunct="1"/>
            <a:r>
              <a:rPr lang="hr-HR" altLang="sr-Latn-RS" sz="2600" dirty="0"/>
              <a:t>Područja djelovanja</a:t>
            </a:r>
            <a:r>
              <a:rPr lang="en-US" altLang="sr-Latn-RS" sz="2600" dirty="0"/>
              <a:t>:</a:t>
            </a:r>
          </a:p>
          <a:p>
            <a:pPr lvl="1" eaLnBrk="1" hangingPunct="1"/>
            <a:r>
              <a:rPr lang="en-US" altLang="sr-Latn-RS" sz="2600" dirty="0" err="1" smtClean="0">
                <a:solidFill>
                  <a:srgbClr val="FF0000"/>
                </a:solidFill>
              </a:rPr>
              <a:t>Financi</a:t>
            </a:r>
            <a:r>
              <a:rPr lang="hr-HR" altLang="sr-Latn-RS" sz="2600" dirty="0" smtClean="0">
                <a:solidFill>
                  <a:srgbClr val="FF0000"/>
                </a:solidFill>
              </a:rPr>
              <a:t>je, sponzorstva,</a:t>
            </a:r>
            <a:endParaRPr lang="en-US" altLang="sr-Latn-RS" sz="2600" dirty="0">
              <a:solidFill>
                <a:srgbClr val="FF0000"/>
              </a:solidFill>
            </a:endParaRPr>
          </a:p>
          <a:p>
            <a:pPr lvl="1" eaLnBrk="1" hangingPunct="1"/>
            <a:r>
              <a:rPr lang="hr-HR" altLang="sr-Latn-RS" sz="2600" dirty="0">
                <a:solidFill>
                  <a:srgbClr val="FF0000"/>
                </a:solidFill>
              </a:rPr>
              <a:t>Operativni </a:t>
            </a:r>
            <a:r>
              <a:rPr lang="hr-HR" altLang="sr-Latn-RS" sz="2600" dirty="0" smtClean="0">
                <a:solidFill>
                  <a:srgbClr val="FF0000"/>
                </a:solidFill>
              </a:rPr>
              <a:t>poslovi,</a:t>
            </a:r>
          </a:p>
          <a:p>
            <a:pPr lvl="1"/>
            <a:r>
              <a:rPr lang="en-US" altLang="sr-Latn-RS" sz="2600" dirty="0" smtClean="0">
                <a:solidFill>
                  <a:srgbClr val="FF0000"/>
                </a:solidFill>
              </a:rPr>
              <a:t>Marketing</a:t>
            </a:r>
            <a:r>
              <a:rPr lang="hr-HR" altLang="sr-Latn-RS" sz="2600" dirty="0">
                <a:solidFill>
                  <a:srgbClr val="FF0000"/>
                </a:solidFill>
              </a:rPr>
              <a:t>,</a:t>
            </a:r>
            <a:endParaRPr lang="en-US" altLang="sr-Latn-RS" sz="2600" dirty="0">
              <a:solidFill>
                <a:srgbClr val="FF0000"/>
              </a:solidFill>
            </a:endParaRPr>
          </a:p>
          <a:p>
            <a:pPr lvl="1" eaLnBrk="1" hangingPunct="1"/>
            <a:r>
              <a:rPr lang="en-US" altLang="sr-Latn-RS" sz="2600" dirty="0">
                <a:solidFill>
                  <a:srgbClr val="FF0000"/>
                </a:solidFill>
              </a:rPr>
              <a:t>Leg</a:t>
            </a:r>
            <a:r>
              <a:rPr lang="hr-HR" altLang="sr-Latn-RS" sz="2600" dirty="0" err="1" smtClean="0">
                <a:solidFill>
                  <a:srgbClr val="FF0000"/>
                </a:solidFill>
              </a:rPr>
              <a:t>islativa</a:t>
            </a:r>
            <a:r>
              <a:rPr lang="hr-HR" altLang="sr-Latn-RS" sz="2600" dirty="0">
                <a:solidFill>
                  <a:srgbClr val="FF0000"/>
                </a:solidFill>
              </a:rPr>
              <a:t> </a:t>
            </a:r>
            <a:r>
              <a:rPr lang="hr-HR" altLang="sr-Latn-RS" sz="2600" dirty="0" smtClean="0">
                <a:solidFill>
                  <a:srgbClr val="FF0000"/>
                </a:solidFill>
              </a:rPr>
              <a:t>(zakoni).</a:t>
            </a:r>
          </a:p>
          <a:p>
            <a:pPr marL="457200" lvl="1" indent="0" eaLnBrk="1" hangingPunct="1">
              <a:buNone/>
            </a:pPr>
            <a:endParaRPr lang="en-US" altLang="sr-Latn-R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588968"/>
              </p:ext>
            </p:extLst>
          </p:nvPr>
        </p:nvGraphicFramePr>
        <p:xfrm>
          <a:off x="1523999" y="1684422"/>
          <a:ext cx="8654716" cy="3435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9478">
                  <a:extLst>
                    <a:ext uri="{9D8B030D-6E8A-4147-A177-3AD203B41FA5}">
                      <a16:colId xmlns:a16="http://schemas.microsoft.com/office/drawing/2014/main" val="1141185173"/>
                    </a:ext>
                  </a:extLst>
                </a:gridCol>
                <a:gridCol w="2901541">
                  <a:extLst>
                    <a:ext uri="{9D8B030D-6E8A-4147-A177-3AD203B41FA5}">
                      <a16:colId xmlns:a16="http://schemas.microsoft.com/office/drawing/2014/main" val="3284577923"/>
                    </a:ext>
                  </a:extLst>
                </a:gridCol>
                <a:gridCol w="2743697">
                  <a:extLst>
                    <a:ext uri="{9D8B030D-6E8A-4147-A177-3AD203B41FA5}">
                      <a16:colId xmlns:a16="http://schemas.microsoft.com/office/drawing/2014/main" val="2769622229"/>
                    </a:ext>
                  </a:extLst>
                </a:gridCol>
              </a:tblGrid>
              <a:tr h="3177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Financijski plan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Operativni plan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Marketing plan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4317840"/>
                  </a:ext>
                </a:extLst>
              </a:tr>
              <a:tr h="4453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Proračunska sredstva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Resursi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Istraživanja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360652"/>
                  </a:ext>
                </a:extLst>
              </a:tr>
              <a:tr h="8906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Sponzorstva i donacije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Lokacija i logistika (L,L)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Proizvod, cijena, plasman, distribucija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0766716"/>
                  </a:ext>
                </a:extLst>
              </a:tr>
              <a:tr h="4453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Tijek novca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Timovi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Raspored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4094587"/>
                  </a:ext>
                </a:extLst>
              </a:tr>
              <a:tr h="4453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Investicije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Oprema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Odnosi sa javnošću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2223918"/>
                  </a:ext>
                </a:extLst>
              </a:tr>
              <a:tr h="4453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Način naplate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Raspored aktivnosti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Mjesto, fizičko okruženje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9233865"/>
                  </a:ext>
                </a:extLst>
              </a:tr>
              <a:tr h="4453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Zarada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Sigurnost i osiguranje (S,S)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Ljudi, procesi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436862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584158" y="779904"/>
            <a:ext cx="55655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8. Analitičko praćenje planiranja</a:t>
            </a:r>
            <a:endParaRPr kumimoji="0" lang="hr-HR" altLang="sr-Latn-R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01939" y="5174457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alt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Izvor</a:t>
            </a:r>
            <a:r>
              <a:rPr lang="hr-HR" altLang="sr-Latn-R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Gržinić, 2020.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73157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z="4000" b="1"/>
              <a:t>Proces planiranja događaja</a:t>
            </a:r>
            <a:endParaRPr lang="en-US" altLang="sr-Latn-RS" sz="4000" b="1"/>
          </a:p>
        </p:txBody>
      </p:sp>
      <p:pic>
        <p:nvPicPr>
          <p:cNvPr id="10243" name="Picture 4" descr="AAHIQUS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447800"/>
            <a:ext cx="628173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10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628358"/>
              </p:ext>
            </p:extLst>
          </p:nvPr>
        </p:nvGraphicFramePr>
        <p:xfrm>
          <a:off x="1798721" y="1094871"/>
          <a:ext cx="8548437" cy="47227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7347">
                  <a:extLst>
                    <a:ext uri="{9D8B030D-6E8A-4147-A177-3AD203B41FA5}">
                      <a16:colId xmlns:a16="http://schemas.microsoft.com/office/drawing/2014/main" val="580758260"/>
                    </a:ext>
                  </a:extLst>
                </a:gridCol>
                <a:gridCol w="1966237">
                  <a:extLst>
                    <a:ext uri="{9D8B030D-6E8A-4147-A177-3AD203B41FA5}">
                      <a16:colId xmlns:a16="http://schemas.microsoft.com/office/drawing/2014/main" val="1333671544"/>
                    </a:ext>
                  </a:extLst>
                </a:gridCol>
                <a:gridCol w="2667549">
                  <a:extLst>
                    <a:ext uri="{9D8B030D-6E8A-4147-A177-3AD203B41FA5}">
                      <a16:colId xmlns:a16="http://schemas.microsoft.com/office/drawing/2014/main" val="269892219"/>
                    </a:ext>
                  </a:extLst>
                </a:gridCol>
                <a:gridCol w="3217304">
                  <a:extLst>
                    <a:ext uri="{9D8B030D-6E8A-4147-A177-3AD203B41FA5}">
                      <a16:colId xmlns:a16="http://schemas.microsoft.com/office/drawing/2014/main" val="396362384"/>
                    </a:ext>
                  </a:extLst>
                </a:gridCol>
              </a:tblGrid>
              <a:tr h="171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Br.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Elementi plana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Aktivnosti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Tijek realizacije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1558791143"/>
                  </a:ext>
                </a:extLst>
              </a:tr>
              <a:tr h="3275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1.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rowSpan="6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Kreiranje faza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Definiranje svrhe i ciljeva*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Revizija i filtriranje ideja 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2770634967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2.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Analiza utjecaja 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Okruženja, kompetitivnosti i sličnih događanja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773973043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3.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Sumiranje elemenata marketing miksa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</a:rPr>
                        <a:t>Aktivnosti</a:t>
                      </a:r>
                      <a:r>
                        <a:rPr lang="hr-HR" sz="1000" baseline="0" dirty="0" smtClean="0">
                          <a:effectLst/>
                        </a:rPr>
                        <a:t> d</a:t>
                      </a:r>
                      <a:r>
                        <a:rPr lang="hr-HR" sz="1000" dirty="0" smtClean="0">
                          <a:effectLst/>
                        </a:rPr>
                        <a:t>ionika koje </a:t>
                      </a:r>
                      <a:r>
                        <a:rPr lang="hr-HR" sz="1000" dirty="0">
                          <a:effectLst/>
                        </a:rPr>
                        <a:t>čine proizvod (uslugu)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3314424638"/>
                  </a:ext>
                </a:extLst>
              </a:tr>
              <a:tr h="3275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4.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Pozicija na svjetskom tržištu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Prikaz ciljanih tržišta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2271075605"/>
                  </a:ext>
                </a:extLst>
              </a:tr>
              <a:tr h="171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5.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Proračunska sredstva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Financiranje aktivnosti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813124740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6.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Raspored aktivnosti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Promocija, odnosi s javnošću (PR), promocija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2646887926"/>
                  </a:ext>
                </a:extLst>
              </a:tr>
              <a:tr h="3275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7.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Organizacija i pripremanje događaja </a:t>
                      </a:r>
                      <a:b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hr-HR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Razvoj aktivnosti</a:t>
                      </a:r>
                      <a:br>
                        <a:rPr lang="hr-HR" sz="1000">
                          <a:effectLst/>
                        </a:rPr>
                      </a:b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Osnovne aktivnosti i tijek zadataka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3378945528"/>
                  </a:ext>
                </a:extLst>
              </a:tr>
              <a:tr h="3275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8.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Sustav prodaje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Prodaja ulaznica i sustavi za odgovore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370276292"/>
                  </a:ext>
                </a:extLst>
              </a:tr>
              <a:tr h="171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9.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Vremensko određenje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</a:rPr>
                        <a:t>Priprema </a:t>
                      </a:r>
                      <a:r>
                        <a:rPr lang="hr-HR" sz="1000" dirty="0">
                          <a:effectLst/>
                        </a:rPr>
                        <a:t>i rokovi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2965386357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10.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Implementacija događaja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Organizacija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Glavne točke/akcije </a:t>
                      </a:r>
                      <a:br>
                        <a:rPr lang="hr-HR" sz="1000" dirty="0">
                          <a:effectLst/>
                        </a:rPr>
                      </a:br>
                      <a:r>
                        <a:rPr lang="hr-HR" sz="1000" dirty="0">
                          <a:effectLst/>
                        </a:rPr>
                        <a:t>(nukleus atrakcije)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2647441967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11.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Bilježenje informacija</a:t>
                      </a:r>
                      <a:endParaRPr lang="hr-HR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 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Fokus na broj posjeta i moguće barijere tijekom odvijanja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2588117054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12.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solidFill>
                            <a:schemeClr val="tx1"/>
                          </a:solidFill>
                          <a:effectLst/>
                        </a:rPr>
                        <a:t>Zatvaranje događaja</a:t>
                      </a:r>
                      <a:endParaRPr lang="hr-HR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Analiza podataka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Usporedba planiranog i ostvarenog, novog i starog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3856364138"/>
                  </a:ext>
                </a:extLst>
              </a:tr>
              <a:tr h="4912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13.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Poslijedogađajni marketing </a:t>
                      </a:r>
                      <a:br>
                        <a:rPr lang="hr-HR" sz="1000">
                          <a:effectLst/>
                        </a:rPr>
                      </a:b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Analiza prikupljenih podataka i povratne informacije i komunikacije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3756255139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14.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</a:rPr>
                        <a:t>Planiranje novog događanja 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>
                          <a:effectLst/>
                        </a:rPr>
                        <a:t>Korekcije u slučaju uspjeha i buduće aktivnosti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extLst>
                  <a:ext uri="{0D108BD9-81ED-4DB2-BD59-A6C34878D82A}">
                    <a16:rowId xmlns:a16="http://schemas.microsoft.com/office/drawing/2014/main" val="433467754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01290" y="775726"/>
            <a:ext cx="444621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9. Elementi marketing plana (prema </a:t>
            </a:r>
            <a:r>
              <a:rPr kumimoji="0" lang="hr-HR" altLang="sr-Latn-R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Shone</a:t>
            </a:r>
            <a:r>
              <a:rPr kumimoji="0" lang="hr-HR" altLang="sr-Latn-R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hr-HR" altLang="sr-Latn-R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Parry</a:t>
            </a:r>
            <a:r>
              <a:rPr kumimoji="0" lang="hr-HR" altLang="sr-Latn-R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2004)</a:t>
            </a:r>
            <a:endParaRPr kumimoji="0" lang="hr-HR" altLang="sr-Latn-R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55433" y="5992118"/>
            <a:ext cx="4985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*ciljevi AIDA-e (</a:t>
            </a:r>
            <a:r>
              <a:rPr lang="hr-HR" altLang="sr-Latn-R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Attention</a:t>
            </a:r>
            <a:r>
              <a:rPr lang="hr-HR" altLang="sr-Latn-R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r-HR" altLang="sr-Latn-R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Interest</a:t>
            </a:r>
            <a:r>
              <a:rPr lang="hr-HR" altLang="sr-Latn-R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r-HR" altLang="sr-Latn-R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Desire</a:t>
            </a:r>
            <a:r>
              <a:rPr lang="hr-HR" altLang="sr-Latn-R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r-HR" altLang="sr-Latn-R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Action</a:t>
            </a:r>
            <a:r>
              <a:rPr lang="hr-HR" alt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hr-HR" altLang="sr-Latn-R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980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780493"/>
              </p:ext>
            </p:extLst>
          </p:nvPr>
        </p:nvGraphicFramePr>
        <p:xfrm>
          <a:off x="714030" y="1006301"/>
          <a:ext cx="8766854" cy="5191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61664">
                  <a:extLst>
                    <a:ext uri="{9D8B030D-6E8A-4147-A177-3AD203B41FA5}">
                      <a16:colId xmlns:a16="http://schemas.microsoft.com/office/drawing/2014/main" val="3828035358"/>
                    </a:ext>
                  </a:extLst>
                </a:gridCol>
                <a:gridCol w="4405190">
                  <a:extLst>
                    <a:ext uri="{9D8B030D-6E8A-4147-A177-3AD203B41FA5}">
                      <a16:colId xmlns:a16="http://schemas.microsoft.com/office/drawing/2014/main" val="1092390298"/>
                    </a:ext>
                  </a:extLst>
                </a:gridCol>
              </a:tblGrid>
              <a:tr h="597469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Marketing miks destinacije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 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843495"/>
                  </a:ext>
                </a:extLst>
              </a:tr>
              <a:tr h="418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u="sng" dirty="0" smtClean="0">
                          <a:effectLst/>
                        </a:rPr>
                        <a:t>Proizvod – značaj </a:t>
                      </a:r>
                      <a:endParaRPr lang="hr-HR" sz="2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 smtClean="0">
                          <a:effectLst/>
                        </a:rPr>
                        <a:t>               </a:t>
                      </a:r>
                      <a:r>
                        <a:rPr lang="hr-HR" sz="2400" u="sng" dirty="0" smtClean="0">
                          <a:effectLst/>
                        </a:rPr>
                        <a:t>Cijena - značaj</a:t>
                      </a:r>
                      <a:endParaRPr lang="hr-HR" sz="2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2173136748"/>
                  </a:ext>
                </a:extLst>
              </a:tr>
              <a:tr h="8182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Sigurnost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Cjenovna strategija (kvaliteta proizvoda, razlikovanje, konkurentnost, sezonalnost)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1943662942"/>
                  </a:ext>
                </a:extLst>
              </a:tr>
              <a:tr h="7646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Splet atrakcija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Način plaćanja (besplatno ili uz naplatu)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1788183884"/>
                  </a:ext>
                </a:extLst>
              </a:tr>
              <a:tr h="7646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Ekoturizam/kulturni turizam/Posebni oblici turizma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Cjenovna diferencijacija/tržišno pozicioniranje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4003852123"/>
                  </a:ext>
                </a:extLst>
              </a:tr>
              <a:tr h="3823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Etičnost/moralnost proizvoda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Točka pokrića troškova 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66501176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14030" y="526430"/>
            <a:ext cx="65491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10. Elementi marketing miksa – atrakcijski značaj</a:t>
            </a:r>
            <a:endParaRPr kumimoji="0" lang="hr-HR" altLang="sr-Latn-R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42516" y="4999045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alt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Izvor</a:t>
            </a:r>
            <a:r>
              <a:rPr lang="hr-HR" altLang="sr-Latn-R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Gržinić, 2020, 96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2100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881497"/>
              </p:ext>
            </p:extLst>
          </p:nvPr>
        </p:nvGraphicFramePr>
        <p:xfrm>
          <a:off x="615143" y="997988"/>
          <a:ext cx="8163098" cy="4927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61285">
                  <a:extLst>
                    <a:ext uri="{9D8B030D-6E8A-4147-A177-3AD203B41FA5}">
                      <a16:colId xmlns:a16="http://schemas.microsoft.com/office/drawing/2014/main" val="3828035358"/>
                    </a:ext>
                  </a:extLst>
                </a:gridCol>
                <a:gridCol w="4101813">
                  <a:extLst>
                    <a:ext uri="{9D8B030D-6E8A-4147-A177-3AD203B41FA5}">
                      <a16:colId xmlns:a16="http://schemas.microsoft.com/office/drawing/2014/main" val="1092390298"/>
                    </a:ext>
                  </a:extLst>
                </a:gridCol>
              </a:tblGrid>
              <a:tr h="94656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Marketing miks destinacije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 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843495"/>
                  </a:ext>
                </a:extLst>
              </a:tr>
              <a:tr h="663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u="sng" dirty="0" smtClean="0">
                          <a:effectLst/>
                        </a:rPr>
                        <a:t>Distribucija – značaj </a:t>
                      </a:r>
                      <a:endParaRPr lang="hr-HR" sz="2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u="sng" dirty="0" smtClean="0">
                          <a:effectLst/>
                        </a:rPr>
                        <a:t>Promocija -</a:t>
                      </a:r>
                      <a:r>
                        <a:rPr lang="hr-HR" sz="2400" u="sng" baseline="0" dirty="0" smtClean="0">
                          <a:effectLst/>
                        </a:rPr>
                        <a:t> značaj</a:t>
                      </a:r>
                      <a:endParaRPr lang="hr-HR" sz="2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3047452757"/>
                  </a:ext>
                </a:extLst>
              </a:tr>
              <a:tr h="663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Tržišne niše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Tehnološka učinkovitost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1687749743"/>
                  </a:ext>
                </a:extLst>
              </a:tr>
              <a:tr h="13270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Kanali prodaje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Marketing </a:t>
                      </a:r>
                      <a:r>
                        <a:rPr lang="hr-HR" sz="2400" dirty="0" err="1">
                          <a:effectLst/>
                        </a:rPr>
                        <a:t>miks</a:t>
                      </a:r>
                      <a:r>
                        <a:rPr lang="hr-HR" sz="2400" dirty="0">
                          <a:effectLst/>
                        </a:rPr>
                        <a:t> i promotivne cijene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2289632685"/>
                  </a:ext>
                </a:extLst>
              </a:tr>
              <a:tr h="13270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Destinacijske menadžment kompanije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Interpretativne tehnike, lokalni mediji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24" marR="45524" marT="0" marB="0"/>
                </a:tc>
                <a:extLst>
                  <a:ext uri="{0D108BD9-81ED-4DB2-BD59-A6C34878D82A}">
                    <a16:rowId xmlns:a16="http://schemas.microsoft.com/office/drawing/2014/main" val="609746107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9742516" y="4999045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altLang="sr-Latn-R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Izvor</a:t>
            </a:r>
            <a:r>
              <a:rPr lang="hr-HR" altLang="sr-Latn-R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Gržinić, 2020, 96</a:t>
            </a:r>
            <a:endParaRPr lang="hr-HR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14030" y="526430"/>
            <a:ext cx="65491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Tablica 10. Elementi marketing miksa – atrakcijski značaj</a:t>
            </a:r>
            <a:endParaRPr kumimoji="0" lang="hr-HR" altLang="sr-Latn-R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882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1321</Words>
  <Application>Microsoft Office PowerPoint</Application>
  <PresentationFormat>Widescreen</PresentationFormat>
  <Paragraphs>494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Tahoma</vt:lpstr>
      <vt:lpstr>Times New Roman</vt:lpstr>
      <vt:lpstr>Office Theme</vt:lpstr>
      <vt:lpstr>Manifestacije u turizmu </vt:lpstr>
      <vt:lpstr> </vt:lpstr>
      <vt:lpstr>Planeri događaja</vt:lpstr>
      <vt:lpstr>Menadžment događaja</vt:lpstr>
      <vt:lpstr>Tablica 8. Analitičko praćenje planiranja</vt:lpstr>
      <vt:lpstr>Proces planiranja događaja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Pogledajmo film – vodite bilješke!!!</vt:lpstr>
      <vt:lpstr>PowerPoint Presentation</vt:lpstr>
      <vt:lpstr>PowerPoint Presentation</vt:lpstr>
      <vt:lpstr>PowerPoint Presentation</vt:lpstr>
      <vt:lpstr>Organizacije specijalnih događaja (međunarodni turizam)</vt:lpstr>
      <vt:lpstr>Kombinirane ponude destinacija</vt:lpstr>
      <vt:lpstr>PowerPoint Presentation</vt:lpstr>
      <vt:lpstr>PowerPoint Presentation</vt:lpstr>
      <vt:lpstr>Pogledajmo film – kako se globalno promovirati!!!</vt:lpstr>
      <vt:lpstr>Zaključci – budući izazovi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Dalibor</dc:creator>
  <cp:lastModifiedBy>Dalibor</cp:lastModifiedBy>
  <cp:revision>14</cp:revision>
  <dcterms:created xsi:type="dcterms:W3CDTF">2020-12-17T10:01:03Z</dcterms:created>
  <dcterms:modified xsi:type="dcterms:W3CDTF">2021-01-13T13:38:08Z</dcterms:modified>
</cp:coreProperties>
</file>