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5"/>
  </p:notesMasterIdLst>
  <p:handoutMasterIdLst>
    <p:handoutMasterId r:id="rId66"/>
  </p:handoutMasterIdLst>
  <p:sldIdLst>
    <p:sldId id="256" r:id="rId2"/>
    <p:sldId id="262" r:id="rId3"/>
    <p:sldId id="263" r:id="rId4"/>
    <p:sldId id="258" r:id="rId5"/>
    <p:sldId id="260" r:id="rId6"/>
    <p:sldId id="259" r:id="rId7"/>
    <p:sldId id="261" r:id="rId8"/>
    <p:sldId id="289" r:id="rId9"/>
    <p:sldId id="287" r:id="rId10"/>
    <p:sldId id="264" r:id="rId11"/>
    <p:sldId id="265" r:id="rId12"/>
    <p:sldId id="266" r:id="rId13"/>
    <p:sldId id="277" r:id="rId14"/>
    <p:sldId id="267" r:id="rId15"/>
    <p:sldId id="268" r:id="rId16"/>
    <p:sldId id="269" r:id="rId17"/>
    <p:sldId id="303" r:id="rId18"/>
    <p:sldId id="301" r:id="rId19"/>
    <p:sldId id="304" r:id="rId20"/>
    <p:sldId id="270" r:id="rId21"/>
    <p:sldId id="271" r:id="rId22"/>
    <p:sldId id="273" r:id="rId23"/>
    <p:sldId id="272" r:id="rId24"/>
    <p:sldId id="284" r:id="rId25"/>
    <p:sldId id="275" r:id="rId26"/>
    <p:sldId id="276" r:id="rId27"/>
    <p:sldId id="279" r:id="rId28"/>
    <p:sldId id="322" r:id="rId29"/>
    <p:sldId id="325" r:id="rId30"/>
    <p:sldId id="320" r:id="rId31"/>
    <p:sldId id="321" r:id="rId32"/>
    <p:sldId id="280" r:id="rId33"/>
    <p:sldId id="281" r:id="rId34"/>
    <p:sldId id="282" r:id="rId35"/>
    <p:sldId id="283" r:id="rId36"/>
    <p:sldId id="330" r:id="rId37"/>
    <p:sldId id="332" r:id="rId38"/>
    <p:sldId id="331" r:id="rId39"/>
    <p:sldId id="305" r:id="rId40"/>
    <p:sldId id="339" r:id="rId41"/>
    <p:sldId id="333" r:id="rId42"/>
    <p:sldId id="334" r:id="rId43"/>
    <p:sldId id="343" r:id="rId44"/>
    <p:sldId id="341" r:id="rId45"/>
    <p:sldId id="308" r:id="rId46"/>
    <p:sldId id="342" r:id="rId47"/>
    <p:sldId id="306" r:id="rId48"/>
    <p:sldId id="298" r:id="rId49"/>
    <p:sldId id="323" r:id="rId50"/>
    <p:sldId id="335" r:id="rId51"/>
    <p:sldId id="290" r:id="rId52"/>
    <p:sldId id="310" r:id="rId53"/>
    <p:sldId id="328" r:id="rId54"/>
    <p:sldId id="329" r:id="rId55"/>
    <p:sldId id="295" r:id="rId56"/>
    <p:sldId id="309" r:id="rId57"/>
    <p:sldId id="318" r:id="rId58"/>
    <p:sldId id="336" r:id="rId59"/>
    <p:sldId id="338" r:id="rId60"/>
    <p:sldId id="319" r:id="rId61"/>
    <p:sldId id="296" r:id="rId62"/>
    <p:sldId id="297" r:id="rId63"/>
    <p:sldId id="340" r:id="rId64"/>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63" d="100"/>
          <a:sy n="163" d="100"/>
        </p:scale>
        <p:origin x="150"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26D68D-E25B-4AC4-9119-A967947F1754}" type="datetimeFigureOut">
              <a:rPr lang="hr-HR" smtClean="0"/>
              <a:t>22.12.2020.</a:t>
            </a:fld>
            <a:endParaRPr lang="hr-H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583450-143D-477E-B218-91282E901103}" type="slidenum">
              <a:rPr lang="hr-HR" smtClean="0"/>
              <a:t>‹#›</a:t>
            </a:fld>
            <a:endParaRPr lang="hr-HR"/>
          </a:p>
        </p:txBody>
      </p:sp>
    </p:spTree>
    <p:extLst>
      <p:ext uri="{BB962C8B-B14F-4D97-AF65-F5344CB8AC3E}">
        <p14:creationId xmlns:p14="http://schemas.microsoft.com/office/powerpoint/2010/main" val="324936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B7150-EAE4-4E6D-B970-BEE40570C1B7}" type="datetimeFigureOut">
              <a:rPr lang="hr-HR" smtClean="0"/>
              <a:t>22.12.2020.</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2E3C24-65FF-45E2-8F11-7B98F0C840AF}" type="slidenum">
              <a:rPr lang="hr-HR" smtClean="0"/>
              <a:t>‹#›</a:t>
            </a:fld>
            <a:endParaRPr lang="hr-HR"/>
          </a:p>
        </p:txBody>
      </p:sp>
    </p:spTree>
    <p:extLst>
      <p:ext uri="{BB962C8B-B14F-4D97-AF65-F5344CB8AC3E}">
        <p14:creationId xmlns:p14="http://schemas.microsoft.com/office/powerpoint/2010/main" val="129459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sr-Latn-RS" smtClean="0"/>
          </a:p>
        </p:txBody>
      </p:sp>
      <p:sp>
        <p:nvSpPr>
          <p:cNvPr id="931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284B78-2796-4C35-BE9C-C30CB3603CCB}" type="slidenum">
              <a:rPr lang="fr-FR" altLang="sr-Latn-RS" sz="1300" smtClean="0">
                <a:latin typeface="Arial" panose="020B0604020202020204" pitchFamily="34" charset="0"/>
              </a:rPr>
              <a:pPr>
                <a:spcBef>
                  <a:spcPct val="0"/>
                </a:spcBef>
              </a:pPr>
              <a:t>63</a:t>
            </a:fld>
            <a:endParaRPr lang="fr-FR" altLang="sr-Latn-RS" sz="1300" smtClean="0">
              <a:latin typeface="Arial" panose="020B0604020202020204" pitchFamily="34" charset="0"/>
            </a:endParaRPr>
          </a:p>
        </p:txBody>
      </p:sp>
    </p:spTree>
    <p:extLst>
      <p:ext uri="{BB962C8B-B14F-4D97-AF65-F5344CB8AC3E}">
        <p14:creationId xmlns:p14="http://schemas.microsoft.com/office/powerpoint/2010/main" val="3902229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hr-H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2266D22D-A960-4388-8D19-7965FED1D752}" type="datetimeFigureOut">
              <a:rPr lang="hr-HR" smtClean="0"/>
              <a:t>22.12.2020.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2DBB54D-A06A-41AF-9102-3364E413F8B2}" type="slidenum">
              <a:rPr lang="hr-HR" smtClean="0"/>
              <a:t>‹#›</a:t>
            </a:fld>
            <a:endParaRPr lang="hr-HR"/>
          </a:p>
        </p:txBody>
      </p:sp>
    </p:spTree>
    <p:extLst>
      <p:ext uri="{BB962C8B-B14F-4D97-AF65-F5344CB8AC3E}">
        <p14:creationId xmlns:p14="http://schemas.microsoft.com/office/powerpoint/2010/main" val="658254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2266D22D-A960-4388-8D19-7965FED1D752}" type="datetimeFigureOut">
              <a:rPr lang="hr-HR" smtClean="0"/>
              <a:t>22.12.2020.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2DBB54D-A06A-41AF-9102-3364E413F8B2}" type="slidenum">
              <a:rPr lang="hr-HR" smtClean="0"/>
              <a:t>‹#›</a:t>
            </a:fld>
            <a:endParaRPr lang="hr-HR"/>
          </a:p>
        </p:txBody>
      </p:sp>
    </p:spTree>
    <p:extLst>
      <p:ext uri="{BB962C8B-B14F-4D97-AF65-F5344CB8AC3E}">
        <p14:creationId xmlns:p14="http://schemas.microsoft.com/office/powerpoint/2010/main" val="4134637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2266D22D-A960-4388-8D19-7965FED1D752}" type="datetimeFigureOut">
              <a:rPr lang="hr-HR" smtClean="0"/>
              <a:t>22.12.2020.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2DBB54D-A06A-41AF-9102-3364E413F8B2}" type="slidenum">
              <a:rPr lang="hr-HR" smtClean="0"/>
              <a:t>‹#›</a:t>
            </a:fld>
            <a:endParaRPr lang="hr-HR"/>
          </a:p>
        </p:txBody>
      </p:sp>
    </p:spTree>
    <p:extLst>
      <p:ext uri="{BB962C8B-B14F-4D97-AF65-F5344CB8AC3E}">
        <p14:creationId xmlns:p14="http://schemas.microsoft.com/office/powerpoint/2010/main" val="23686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2266D22D-A960-4388-8D19-7965FED1D752}" type="datetimeFigureOut">
              <a:rPr lang="hr-HR" smtClean="0"/>
              <a:t>22.12.2020.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2DBB54D-A06A-41AF-9102-3364E413F8B2}" type="slidenum">
              <a:rPr lang="hr-HR" smtClean="0"/>
              <a:t>‹#›</a:t>
            </a:fld>
            <a:endParaRPr lang="hr-HR"/>
          </a:p>
        </p:txBody>
      </p:sp>
    </p:spTree>
    <p:extLst>
      <p:ext uri="{BB962C8B-B14F-4D97-AF65-F5344CB8AC3E}">
        <p14:creationId xmlns:p14="http://schemas.microsoft.com/office/powerpoint/2010/main" val="2617784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66D22D-A960-4388-8D19-7965FED1D752}" type="datetimeFigureOut">
              <a:rPr lang="hr-HR" smtClean="0"/>
              <a:t>22.12.2020.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2DBB54D-A06A-41AF-9102-3364E413F8B2}" type="slidenum">
              <a:rPr lang="hr-HR" smtClean="0"/>
              <a:t>‹#›</a:t>
            </a:fld>
            <a:endParaRPr lang="hr-HR"/>
          </a:p>
        </p:txBody>
      </p:sp>
    </p:spTree>
    <p:extLst>
      <p:ext uri="{BB962C8B-B14F-4D97-AF65-F5344CB8AC3E}">
        <p14:creationId xmlns:p14="http://schemas.microsoft.com/office/powerpoint/2010/main" val="181399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2266D22D-A960-4388-8D19-7965FED1D752}" type="datetimeFigureOut">
              <a:rPr lang="hr-HR" smtClean="0"/>
              <a:t>22.12.2020.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2DBB54D-A06A-41AF-9102-3364E413F8B2}" type="slidenum">
              <a:rPr lang="hr-HR" smtClean="0"/>
              <a:t>‹#›</a:t>
            </a:fld>
            <a:endParaRPr lang="hr-HR"/>
          </a:p>
        </p:txBody>
      </p:sp>
    </p:spTree>
    <p:extLst>
      <p:ext uri="{BB962C8B-B14F-4D97-AF65-F5344CB8AC3E}">
        <p14:creationId xmlns:p14="http://schemas.microsoft.com/office/powerpoint/2010/main" val="383190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2266D22D-A960-4388-8D19-7965FED1D752}" type="datetimeFigureOut">
              <a:rPr lang="hr-HR" smtClean="0"/>
              <a:t>22.12.2020.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02DBB54D-A06A-41AF-9102-3364E413F8B2}" type="slidenum">
              <a:rPr lang="hr-HR" smtClean="0"/>
              <a:t>‹#›</a:t>
            </a:fld>
            <a:endParaRPr lang="hr-HR"/>
          </a:p>
        </p:txBody>
      </p:sp>
    </p:spTree>
    <p:extLst>
      <p:ext uri="{BB962C8B-B14F-4D97-AF65-F5344CB8AC3E}">
        <p14:creationId xmlns:p14="http://schemas.microsoft.com/office/powerpoint/2010/main" val="1710060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2266D22D-A960-4388-8D19-7965FED1D752}" type="datetimeFigureOut">
              <a:rPr lang="hr-HR" smtClean="0"/>
              <a:t>22.12.2020.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02DBB54D-A06A-41AF-9102-3364E413F8B2}" type="slidenum">
              <a:rPr lang="hr-HR" smtClean="0"/>
              <a:t>‹#›</a:t>
            </a:fld>
            <a:endParaRPr lang="hr-HR"/>
          </a:p>
        </p:txBody>
      </p:sp>
    </p:spTree>
    <p:extLst>
      <p:ext uri="{BB962C8B-B14F-4D97-AF65-F5344CB8AC3E}">
        <p14:creationId xmlns:p14="http://schemas.microsoft.com/office/powerpoint/2010/main" val="1924675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6D22D-A960-4388-8D19-7965FED1D752}" type="datetimeFigureOut">
              <a:rPr lang="hr-HR" smtClean="0"/>
              <a:t>22.12.2020.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02DBB54D-A06A-41AF-9102-3364E413F8B2}" type="slidenum">
              <a:rPr lang="hr-HR" smtClean="0"/>
              <a:t>‹#›</a:t>
            </a:fld>
            <a:endParaRPr lang="hr-HR"/>
          </a:p>
        </p:txBody>
      </p:sp>
    </p:spTree>
    <p:extLst>
      <p:ext uri="{BB962C8B-B14F-4D97-AF65-F5344CB8AC3E}">
        <p14:creationId xmlns:p14="http://schemas.microsoft.com/office/powerpoint/2010/main" val="39099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66D22D-A960-4388-8D19-7965FED1D752}" type="datetimeFigureOut">
              <a:rPr lang="hr-HR" smtClean="0"/>
              <a:t>22.12.2020.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2DBB54D-A06A-41AF-9102-3364E413F8B2}" type="slidenum">
              <a:rPr lang="hr-HR" smtClean="0"/>
              <a:t>‹#›</a:t>
            </a:fld>
            <a:endParaRPr lang="hr-HR"/>
          </a:p>
        </p:txBody>
      </p:sp>
    </p:spTree>
    <p:extLst>
      <p:ext uri="{BB962C8B-B14F-4D97-AF65-F5344CB8AC3E}">
        <p14:creationId xmlns:p14="http://schemas.microsoft.com/office/powerpoint/2010/main" val="1228212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66D22D-A960-4388-8D19-7965FED1D752}" type="datetimeFigureOut">
              <a:rPr lang="hr-HR" smtClean="0"/>
              <a:t>22.12.2020.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2DBB54D-A06A-41AF-9102-3364E413F8B2}" type="slidenum">
              <a:rPr lang="hr-HR" smtClean="0"/>
              <a:t>‹#›</a:t>
            </a:fld>
            <a:endParaRPr lang="hr-HR"/>
          </a:p>
        </p:txBody>
      </p:sp>
    </p:spTree>
    <p:extLst>
      <p:ext uri="{BB962C8B-B14F-4D97-AF65-F5344CB8AC3E}">
        <p14:creationId xmlns:p14="http://schemas.microsoft.com/office/powerpoint/2010/main" val="353116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6D22D-A960-4388-8D19-7965FED1D752}" type="datetimeFigureOut">
              <a:rPr lang="hr-HR" smtClean="0"/>
              <a:t>22.12.2020.</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BB54D-A06A-41AF-9102-3364E413F8B2}" type="slidenum">
              <a:rPr lang="hr-HR" smtClean="0"/>
              <a:t>‹#›</a:t>
            </a:fld>
            <a:endParaRPr lang="hr-HR"/>
          </a:p>
        </p:txBody>
      </p:sp>
    </p:spTree>
    <p:extLst>
      <p:ext uri="{BB962C8B-B14F-4D97-AF65-F5344CB8AC3E}">
        <p14:creationId xmlns:p14="http://schemas.microsoft.com/office/powerpoint/2010/main" val="1161697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pnghut.com/png/01z53TTMmD/shanghai-disney-resort-tourism-tourist-attraction-amusement-park-the-walt-company-city-transparent-png"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1795" y="3297420"/>
            <a:ext cx="9144000" cy="2387600"/>
          </a:xfrm>
        </p:spPr>
        <p:txBody>
          <a:bodyPr>
            <a:normAutofit fontScale="90000"/>
          </a:bodyPr>
          <a:lstStyle/>
          <a:p>
            <a:r>
              <a:rPr lang="hr-HR" dirty="0" smtClean="0"/>
              <a:t/>
            </a:r>
            <a:br>
              <a:rPr lang="hr-HR" dirty="0" smtClean="0"/>
            </a:br>
            <a:r>
              <a:rPr lang="hr-HR" dirty="0" smtClean="0"/>
              <a:t>INVENTAR TURISTIČKIH ATRAKCIJA</a:t>
            </a:r>
            <a:br>
              <a:rPr lang="hr-HR" dirty="0" smtClean="0"/>
            </a:br>
            <a:r>
              <a:rPr lang="hr-HR" dirty="0"/>
              <a:t/>
            </a:r>
            <a:br>
              <a:rPr lang="hr-HR" dirty="0"/>
            </a:br>
            <a:r>
              <a:rPr lang="hr-HR" dirty="0" smtClean="0"/>
              <a:t/>
            </a:r>
            <a:br>
              <a:rPr lang="hr-HR" dirty="0" smtClean="0"/>
            </a:br>
            <a:r>
              <a:rPr lang="en-US" dirty="0">
                <a:solidFill>
                  <a:srgbClr val="C00000"/>
                </a:solidFill>
              </a:rPr>
              <a:t>SMART</a:t>
            </a:r>
            <a:r>
              <a:rPr lang="en-US" dirty="0"/>
              <a:t> (</a:t>
            </a:r>
            <a:r>
              <a:rPr lang="en-US" i="1" dirty="0"/>
              <a:t>specific, measurable, attainable, timely, realistic</a:t>
            </a:r>
            <a:r>
              <a:rPr lang="en-US" dirty="0" smtClean="0"/>
              <a:t>)</a:t>
            </a:r>
            <a:endParaRPr lang="hr-H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853" y="2794121"/>
            <a:ext cx="3514725" cy="1304925"/>
          </a:xfrm>
          <a:prstGeom prst="rect">
            <a:avLst/>
          </a:prstGeom>
        </p:spPr>
      </p:pic>
    </p:spTree>
    <p:extLst>
      <p:ext uri="{BB962C8B-B14F-4D97-AF65-F5344CB8AC3E}">
        <p14:creationId xmlns:p14="http://schemas.microsoft.com/office/powerpoint/2010/main" val="3831826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3168" y="5472584"/>
            <a:ext cx="9864436" cy="5669136"/>
          </a:xfrm>
        </p:spPr>
        <p:txBody>
          <a:bodyPr>
            <a:normAutofit fontScale="90000"/>
          </a:bodyPr>
          <a:lstStyle/>
          <a:p>
            <a:pPr algn="l"/>
            <a:r>
              <a:rPr lang="hr-HR" dirty="0" smtClean="0"/>
              <a:t/>
            </a:r>
            <a:br>
              <a:rPr lang="hr-HR" dirty="0" smtClean="0"/>
            </a:br>
            <a:r>
              <a:rPr lang="hr-HR" dirty="0" smtClean="0">
                <a:solidFill>
                  <a:srgbClr val="FF0000"/>
                </a:solidFill>
              </a:rPr>
              <a:t>Mane:</a:t>
            </a:r>
            <a:r>
              <a:rPr lang="hr-HR" dirty="0" smtClean="0"/>
              <a:t/>
            </a:r>
            <a:br>
              <a:rPr lang="hr-HR" dirty="0" smtClean="0"/>
            </a:br>
            <a:r>
              <a:rPr lang="hr-HR" sz="3100" dirty="0" smtClean="0"/>
              <a:t>1.</a:t>
            </a:r>
            <a:r>
              <a:rPr lang="hr-HR" dirty="0" smtClean="0"/>
              <a:t> </a:t>
            </a:r>
            <a:r>
              <a:rPr lang="hr-HR" sz="3100" dirty="0" smtClean="0"/>
              <a:t>Često shvaćeno kao „</a:t>
            </a:r>
            <a:r>
              <a:rPr lang="hr-HR" sz="3100" b="1" dirty="0" smtClean="0">
                <a:solidFill>
                  <a:schemeClr val="accent1">
                    <a:lumMod val="50000"/>
                  </a:schemeClr>
                </a:solidFill>
              </a:rPr>
              <a:t>reprezentativni </a:t>
            </a:r>
            <a:r>
              <a:rPr lang="hr-HR" sz="3100" dirty="0" smtClean="0"/>
              <a:t>uzorak,”</a:t>
            </a:r>
            <a:br>
              <a:rPr lang="hr-HR" sz="3100" dirty="0" smtClean="0"/>
            </a:br>
            <a:r>
              <a:rPr lang="hr-HR" sz="3100" dirty="0" smtClean="0"/>
              <a:t>2.</a:t>
            </a:r>
            <a:r>
              <a:rPr lang="hr-HR" sz="3200" dirty="0" smtClean="0"/>
              <a:t> </a:t>
            </a:r>
            <a:r>
              <a:rPr lang="hr-HR" sz="3100" dirty="0" smtClean="0"/>
              <a:t>„</a:t>
            </a:r>
            <a:r>
              <a:rPr lang="hr-HR" sz="3100" b="1" dirty="0" smtClean="0">
                <a:solidFill>
                  <a:schemeClr val="accent1">
                    <a:lumMod val="50000"/>
                  </a:schemeClr>
                </a:solidFill>
              </a:rPr>
              <a:t>identificiranje</a:t>
            </a:r>
            <a:r>
              <a:rPr lang="hr-HR" sz="3100" dirty="0" smtClean="0"/>
              <a:t> </a:t>
            </a:r>
            <a:r>
              <a:rPr lang="hr-HR" sz="3100" dirty="0" smtClean="0">
                <a:solidFill>
                  <a:schemeClr val="accent1">
                    <a:lumMod val="50000"/>
                  </a:schemeClr>
                </a:solidFill>
              </a:rPr>
              <a:t>ikona,</a:t>
            </a:r>
            <a:r>
              <a:rPr lang="hr-HR" sz="3100" dirty="0" smtClean="0"/>
              <a:t>”</a:t>
            </a:r>
            <a:br>
              <a:rPr lang="hr-HR" sz="3100" dirty="0" smtClean="0"/>
            </a:br>
            <a:r>
              <a:rPr lang="hr-HR" sz="3100" dirty="0" smtClean="0"/>
              <a:t>3. </a:t>
            </a:r>
            <a:r>
              <a:rPr lang="hr-HR" sz="3100" b="1" dirty="0" smtClean="0">
                <a:solidFill>
                  <a:schemeClr val="accent1">
                    <a:lumMod val="50000"/>
                  </a:schemeClr>
                </a:solidFill>
              </a:rPr>
              <a:t>preveliko zauzimanje </a:t>
            </a:r>
            <a:r>
              <a:rPr lang="hr-HR" sz="3100" dirty="0" smtClean="0"/>
              <a:t>za pojedine teme,</a:t>
            </a:r>
            <a:br>
              <a:rPr lang="hr-HR" sz="3100" dirty="0" smtClean="0"/>
            </a:br>
            <a:r>
              <a:rPr lang="hr-HR" sz="3100" dirty="0" smtClean="0"/>
              <a:t>4</a:t>
            </a:r>
            <a:r>
              <a:rPr lang="hr-HR" sz="3100" dirty="0"/>
              <a:t>. </a:t>
            </a:r>
            <a:r>
              <a:rPr lang="hr-HR" sz="3100" b="1" dirty="0">
                <a:solidFill>
                  <a:schemeClr val="accent1">
                    <a:lumMod val="50000"/>
                  </a:schemeClr>
                </a:solidFill>
              </a:rPr>
              <a:t>nedostatak</a:t>
            </a:r>
            <a:r>
              <a:rPr lang="hr-HR" sz="3100" dirty="0"/>
              <a:t> razumijevanja </a:t>
            </a:r>
            <a:r>
              <a:rPr lang="hr-HR" sz="3100" dirty="0" smtClean="0"/>
              <a:t>i značaja (preklapanje tema),</a:t>
            </a:r>
            <a:br>
              <a:rPr lang="hr-HR" sz="3100" dirty="0" smtClean="0"/>
            </a:br>
            <a:r>
              <a:rPr lang="hr-HR" sz="3100" dirty="0" smtClean="0"/>
              <a:t>6. </a:t>
            </a:r>
            <a:r>
              <a:rPr lang="hr-HR" sz="3100" b="1" dirty="0" smtClean="0">
                <a:solidFill>
                  <a:schemeClr val="accent1">
                    <a:lumMod val="50000"/>
                  </a:schemeClr>
                </a:solidFill>
              </a:rPr>
              <a:t>nedostatak</a:t>
            </a:r>
            <a:r>
              <a:rPr lang="hr-HR" sz="3100" dirty="0" smtClean="0"/>
              <a:t> partnerstava među dionicima u području male vizitacije,</a:t>
            </a:r>
            <a:r>
              <a:rPr lang="hr-HR" sz="3100" dirty="0"/>
              <a:t/>
            </a:r>
            <a:br>
              <a:rPr lang="hr-HR" sz="3100" dirty="0"/>
            </a:br>
            <a:r>
              <a:rPr lang="hr-HR" sz="3100" dirty="0" smtClean="0"/>
              <a:t>7. </a:t>
            </a:r>
            <a:r>
              <a:rPr lang="hr-HR" sz="3100" b="1" dirty="0" smtClean="0">
                <a:solidFill>
                  <a:schemeClr val="accent1">
                    <a:lumMod val="50000"/>
                  </a:schemeClr>
                </a:solidFill>
              </a:rPr>
              <a:t>ugroženost</a:t>
            </a:r>
            <a:r>
              <a:rPr lang="hr-HR" sz="3100" dirty="0" smtClean="0"/>
              <a:t> efikasnosti, </a:t>
            </a:r>
            <a:br>
              <a:rPr lang="hr-HR" sz="3100" dirty="0" smtClean="0"/>
            </a:br>
            <a:r>
              <a:rPr lang="hr-HR" sz="3100" dirty="0" smtClean="0"/>
              <a:t>8. </a:t>
            </a:r>
            <a:r>
              <a:rPr lang="hr-HR" sz="3100" b="1" dirty="0" smtClean="0">
                <a:solidFill>
                  <a:schemeClr val="accent1">
                    <a:lumMod val="50000"/>
                  </a:schemeClr>
                </a:solidFill>
              </a:rPr>
              <a:t>izazivanje</a:t>
            </a:r>
            <a:r>
              <a:rPr lang="hr-HR" sz="3100" dirty="0" smtClean="0"/>
              <a:t> konflikata (ometanje procesa konzultacija),</a:t>
            </a:r>
            <a:br>
              <a:rPr lang="hr-HR" sz="3100" dirty="0" smtClean="0"/>
            </a:br>
            <a:r>
              <a:rPr lang="hr-HR" sz="3100" dirty="0" smtClean="0"/>
              <a:t>9. </a:t>
            </a:r>
            <a:r>
              <a:rPr lang="hr-HR" sz="3100" b="1" dirty="0" smtClean="0">
                <a:solidFill>
                  <a:schemeClr val="accent1">
                    <a:lumMod val="50000"/>
                  </a:schemeClr>
                </a:solidFill>
              </a:rPr>
              <a:t>nedostatak</a:t>
            </a:r>
            <a:r>
              <a:rPr lang="hr-HR" sz="3100" dirty="0" smtClean="0"/>
              <a:t> svijesti o potrebi „žrtve” u smislu participacije,</a:t>
            </a:r>
            <a:br>
              <a:rPr lang="hr-HR" sz="3100" dirty="0" smtClean="0"/>
            </a:br>
            <a:r>
              <a:rPr lang="hr-HR" sz="3100" dirty="0" smtClean="0"/>
              <a:t>10. </a:t>
            </a:r>
            <a:r>
              <a:rPr lang="hr-HR" sz="3100" b="1" dirty="0" smtClean="0">
                <a:solidFill>
                  <a:schemeClr val="accent1">
                    <a:lumMod val="50000"/>
                  </a:schemeClr>
                </a:solidFill>
              </a:rPr>
              <a:t>sukob</a:t>
            </a:r>
            <a:r>
              <a:rPr lang="hr-HR" sz="3100" dirty="0" smtClean="0"/>
              <a:t> direktnih/indirektnih interesa</a:t>
            </a:r>
            <a:br>
              <a:rPr lang="hr-HR" sz="3100" dirty="0" smtClean="0"/>
            </a:br>
            <a:r>
              <a:rPr lang="hr-HR" sz="3100" dirty="0" smtClean="0"/>
              <a:t>11. </a:t>
            </a:r>
            <a:r>
              <a:rPr lang="hr-HR" sz="3100" b="1" dirty="0" smtClean="0">
                <a:solidFill>
                  <a:schemeClr val="accent1">
                    <a:lumMod val="50000"/>
                  </a:schemeClr>
                </a:solidFill>
              </a:rPr>
              <a:t>usmjerenost</a:t>
            </a:r>
            <a:r>
              <a:rPr lang="hr-HR" sz="3100" dirty="0" smtClean="0"/>
              <a:t> na </a:t>
            </a:r>
            <a:r>
              <a:rPr lang="hr-HR" sz="3200" dirty="0" smtClean="0"/>
              <a:t>BENEFITE </a:t>
            </a:r>
            <a:r>
              <a:rPr lang="hr-HR" sz="3200" dirty="0"/>
              <a:t>OD „E.B.” KREACIJE</a:t>
            </a:r>
            <a:r>
              <a:rPr lang="hr-HR" sz="3100" dirty="0" smtClean="0"/>
              <a:t> </a:t>
            </a:r>
            <a:br>
              <a:rPr lang="hr-HR" sz="3100" dirty="0" smtClean="0"/>
            </a:br>
            <a:r>
              <a:rPr lang="hr-HR" sz="3100" dirty="0" smtClean="0"/>
              <a:t/>
            </a:r>
            <a:br>
              <a:rPr lang="hr-HR" sz="3100" dirty="0" smtClean="0"/>
            </a:br>
            <a:r>
              <a:rPr lang="hr-HR" sz="3100" dirty="0" smtClean="0"/>
              <a:t/>
            </a:r>
            <a:br>
              <a:rPr lang="hr-HR" sz="3100" dirty="0" smtClean="0"/>
            </a:br>
            <a:r>
              <a:rPr lang="hr-HR" sz="3100" dirty="0" smtClean="0"/>
              <a:t/>
            </a:r>
            <a:br>
              <a:rPr lang="hr-HR" sz="3100" dirty="0" smtClean="0"/>
            </a:br>
            <a:r>
              <a:rPr lang="hr-HR" sz="3100" dirty="0" smtClean="0"/>
              <a:t/>
            </a:r>
            <a:br>
              <a:rPr lang="hr-HR" sz="3100" dirty="0" smtClean="0"/>
            </a:br>
            <a:r>
              <a:rPr lang="hr-HR" sz="3100" dirty="0">
                <a:solidFill>
                  <a:srgbClr val="FF0000"/>
                </a:solidFill>
              </a:rPr>
              <a:t/>
            </a:r>
            <a:br>
              <a:rPr lang="hr-HR" sz="3100" dirty="0">
                <a:solidFill>
                  <a:srgbClr val="FF0000"/>
                </a:solidFill>
              </a:rPr>
            </a:br>
            <a:r>
              <a:rPr lang="hr-HR" dirty="0" smtClean="0">
                <a:solidFill>
                  <a:srgbClr val="FF0000"/>
                </a:solidFill>
              </a:rPr>
              <a:t/>
            </a:r>
            <a:br>
              <a:rPr lang="hr-HR" dirty="0" smtClean="0">
                <a:solidFill>
                  <a:srgbClr val="FF0000"/>
                </a:solidFill>
              </a:rPr>
            </a:br>
            <a:r>
              <a:rPr lang="hr-HR" dirty="0" smtClean="0">
                <a:solidFill>
                  <a:srgbClr val="FF0000"/>
                </a:solidFill>
              </a:rPr>
              <a:t/>
            </a:r>
            <a:br>
              <a:rPr lang="hr-HR" dirty="0" smtClean="0">
                <a:solidFill>
                  <a:srgbClr val="FF0000"/>
                </a:solidFill>
              </a:rPr>
            </a:br>
            <a:r>
              <a:rPr lang="hr-HR" dirty="0" smtClean="0">
                <a:solidFill>
                  <a:srgbClr val="FF0000"/>
                </a:solidFill>
              </a:rPr>
              <a:t/>
            </a:r>
            <a:br>
              <a:rPr lang="hr-HR" dirty="0" smtClean="0">
                <a:solidFill>
                  <a:srgbClr val="FF0000"/>
                </a:solidFill>
              </a:rPr>
            </a:br>
            <a:endParaRPr lang="hr-HR" dirty="0"/>
          </a:p>
        </p:txBody>
      </p:sp>
    </p:spTree>
    <p:extLst>
      <p:ext uri="{BB962C8B-B14F-4D97-AF65-F5344CB8AC3E}">
        <p14:creationId xmlns:p14="http://schemas.microsoft.com/office/powerpoint/2010/main" val="3650666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1829" y="4023432"/>
            <a:ext cx="9864436" cy="5669136"/>
          </a:xfrm>
        </p:spPr>
        <p:txBody>
          <a:bodyPr>
            <a:normAutofit fontScale="90000"/>
          </a:bodyPr>
          <a:lstStyle/>
          <a:p>
            <a:pPr algn="l"/>
            <a:r>
              <a:rPr lang="hr-HR" dirty="0" smtClean="0"/>
              <a:t/>
            </a:r>
            <a:br>
              <a:rPr lang="hr-HR" dirty="0" smtClean="0"/>
            </a:br>
            <a:r>
              <a:rPr lang="hr-HR" dirty="0" smtClean="0">
                <a:solidFill>
                  <a:srgbClr val="FF0000"/>
                </a:solidFill>
              </a:rPr>
              <a:t>Izazovi:</a:t>
            </a:r>
            <a:r>
              <a:rPr lang="hr-HR" dirty="0" smtClean="0"/>
              <a:t/>
            </a:r>
            <a:br>
              <a:rPr lang="hr-HR" dirty="0" smtClean="0"/>
            </a:br>
            <a:r>
              <a:rPr lang="hr-HR" sz="3100" dirty="0"/>
              <a:t/>
            </a:r>
            <a:br>
              <a:rPr lang="hr-HR" sz="3100" dirty="0"/>
            </a:br>
            <a:r>
              <a:rPr lang="hr-HR" sz="3200" dirty="0" smtClean="0"/>
              <a:t>1</a:t>
            </a:r>
            <a:r>
              <a:rPr lang="hr-HR" sz="3200" dirty="0"/>
              <a:t>) </a:t>
            </a:r>
            <a:r>
              <a:rPr lang="hr-HR" sz="3200" b="1" dirty="0">
                <a:solidFill>
                  <a:schemeClr val="accent1">
                    <a:lumMod val="50000"/>
                  </a:schemeClr>
                </a:solidFill>
              </a:rPr>
              <a:t>POMICANJE</a:t>
            </a:r>
            <a:r>
              <a:rPr lang="hr-HR" sz="3200" dirty="0"/>
              <a:t> (izolacija </a:t>
            </a:r>
            <a:r>
              <a:rPr lang="hr-HR" sz="3200" dirty="0" smtClean="0"/>
              <a:t>i promjena tumačenja u </a:t>
            </a:r>
            <a:r>
              <a:rPr lang="hr-HR" sz="3200" dirty="0" err="1"/>
              <a:t>podržavajuće</a:t>
            </a:r>
            <a:r>
              <a:rPr lang="hr-HR" sz="3200" dirty="0"/>
              <a:t>) </a:t>
            </a:r>
            <a:r>
              <a:rPr lang="hr-HR" sz="3200" dirty="0" smtClean="0"/>
              <a:t/>
            </a:r>
            <a:br>
              <a:rPr lang="hr-HR" sz="3200" dirty="0" smtClean="0"/>
            </a:br>
            <a:r>
              <a:rPr lang="hr-HR" sz="3200" dirty="0" smtClean="0"/>
              <a:t>2</a:t>
            </a:r>
            <a:r>
              <a:rPr lang="hr-HR" sz="3200" dirty="0"/>
              <a:t>) </a:t>
            </a:r>
            <a:r>
              <a:rPr lang="hr-HR" sz="3200" b="1" dirty="0">
                <a:solidFill>
                  <a:schemeClr val="accent1">
                    <a:lumMod val="50000"/>
                  </a:schemeClr>
                </a:solidFill>
              </a:rPr>
              <a:t>PRISTUP</a:t>
            </a:r>
            <a:r>
              <a:rPr lang="hr-HR" sz="3200" dirty="0"/>
              <a:t> </a:t>
            </a:r>
            <a:r>
              <a:rPr lang="hr-HR" sz="3200" dirty="0" smtClean="0"/>
              <a:t>(izostanak konzistentnosti)</a:t>
            </a:r>
            <a:br>
              <a:rPr lang="hr-HR" sz="3200" dirty="0" smtClean="0"/>
            </a:br>
            <a:r>
              <a:rPr lang="hr-HR" sz="3200" dirty="0" smtClean="0"/>
              <a:t>3</a:t>
            </a:r>
            <a:r>
              <a:rPr lang="hr-HR" sz="3200" dirty="0"/>
              <a:t>) </a:t>
            </a:r>
            <a:r>
              <a:rPr lang="hr-HR" sz="3200" b="1" dirty="0">
                <a:solidFill>
                  <a:schemeClr val="accent1">
                    <a:lumMod val="50000"/>
                  </a:schemeClr>
                </a:solidFill>
              </a:rPr>
              <a:t>NEDOSTATAK JEDINSTVENOSTI </a:t>
            </a:r>
            <a:r>
              <a:rPr lang="hr-HR" sz="3200" dirty="0"/>
              <a:t>(</a:t>
            </a:r>
            <a:r>
              <a:rPr lang="hr-HR" sz="3200" dirty="0" smtClean="0"/>
              <a:t>zajedništvo u evidentiranju) </a:t>
            </a:r>
            <a:br>
              <a:rPr lang="hr-HR" sz="3200" dirty="0" smtClean="0"/>
            </a:br>
            <a:r>
              <a:rPr lang="hr-HR" sz="3200" dirty="0" smtClean="0"/>
              <a:t>4</a:t>
            </a:r>
            <a:r>
              <a:rPr lang="hr-HR" sz="3200" dirty="0"/>
              <a:t>) </a:t>
            </a:r>
            <a:r>
              <a:rPr lang="hr-HR" sz="3200" b="1" dirty="0">
                <a:solidFill>
                  <a:schemeClr val="accent1">
                    <a:lumMod val="50000"/>
                  </a:schemeClr>
                </a:solidFill>
              </a:rPr>
              <a:t>SLAB TRŽIŠNI PRISTUP</a:t>
            </a:r>
            <a:r>
              <a:rPr lang="hr-HR" sz="3200" dirty="0"/>
              <a:t> </a:t>
            </a:r>
            <a:r>
              <a:rPr lang="hr-HR" sz="3200" dirty="0" smtClean="0"/>
              <a:t>(puno </a:t>
            </a:r>
            <a:r>
              <a:rPr lang="hr-HR" sz="3200" dirty="0"/>
              <a:t>sličnih kvalitetnih primjera u blizini) </a:t>
            </a:r>
            <a:r>
              <a:rPr lang="hr-HR" sz="3200" dirty="0" smtClean="0"/>
              <a:t/>
            </a:r>
            <a:br>
              <a:rPr lang="hr-HR" sz="3200" dirty="0" smtClean="0"/>
            </a:br>
            <a:r>
              <a:rPr lang="hr-HR" sz="3200" dirty="0" smtClean="0"/>
              <a:t>5</a:t>
            </a:r>
            <a:r>
              <a:rPr lang="hr-HR" sz="3200" dirty="0"/>
              <a:t>) </a:t>
            </a:r>
            <a:r>
              <a:rPr lang="hr-HR" sz="3200" b="1" dirty="0">
                <a:solidFill>
                  <a:schemeClr val="accent1">
                    <a:lumMod val="50000"/>
                  </a:schemeClr>
                </a:solidFill>
              </a:rPr>
              <a:t>SLABO POZICIONIRANJE </a:t>
            </a:r>
            <a:r>
              <a:rPr lang="hr-HR" sz="3200" dirty="0" smtClean="0"/>
              <a:t>(unatoč katalogizaciji) </a:t>
            </a:r>
            <a:br>
              <a:rPr lang="hr-HR" sz="3200" dirty="0" smtClean="0"/>
            </a:br>
            <a:r>
              <a:rPr lang="hr-HR" sz="3200" dirty="0" smtClean="0"/>
              <a:t>6</a:t>
            </a:r>
            <a:r>
              <a:rPr lang="hr-HR" sz="3200" dirty="0"/>
              <a:t>) </a:t>
            </a:r>
            <a:r>
              <a:rPr lang="hr-HR" sz="3200" b="1" dirty="0">
                <a:solidFill>
                  <a:schemeClr val="accent1">
                    <a:lumMod val="50000"/>
                  </a:schemeClr>
                </a:solidFill>
              </a:rPr>
              <a:t>NEKOMPATIBILNA OKOLIŠNA UPORABA ZEMLJE </a:t>
            </a:r>
            <a:r>
              <a:rPr lang="hr-HR" sz="3200" dirty="0"/>
              <a:t>(neriješeni odnosi dionika i izostanak </a:t>
            </a:r>
            <a:r>
              <a:rPr lang="hr-HR" sz="3200" dirty="0" smtClean="0"/>
              <a:t>bilježenja; </a:t>
            </a:r>
            <a:r>
              <a:rPr lang="hr-HR" sz="3200" dirty="0"/>
              <a:t>nemotivirani </a:t>
            </a:r>
            <a:r>
              <a:rPr lang="hr-HR" sz="3200" dirty="0" smtClean="0"/>
              <a:t>kustosi).</a:t>
            </a:r>
            <a:r>
              <a:rPr lang="hr-HR" sz="3100" dirty="0" smtClean="0"/>
              <a:t/>
            </a:r>
            <a:br>
              <a:rPr lang="hr-HR" sz="3100" dirty="0" smtClean="0"/>
            </a:br>
            <a:r>
              <a:rPr lang="hr-HR" sz="3100" dirty="0" smtClean="0"/>
              <a:t/>
            </a:r>
            <a:br>
              <a:rPr lang="hr-HR" sz="3100" dirty="0" smtClean="0"/>
            </a:br>
            <a:r>
              <a:rPr lang="hr-HR" sz="3100" dirty="0" smtClean="0"/>
              <a:t/>
            </a:r>
            <a:br>
              <a:rPr lang="hr-HR" sz="3100" dirty="0" smtClean="0"/>
            </a:br>
            <a:r>
              <a:rPr lang="hr-HR" sz="3100" dirty="0">
                <a:solidFill>
                  <a:srgbClr val="FF0000"/>
                </a:solidFill>
              </a:rPr>
              <a:t/>
            </a:r>
            <a:br>
              <a:rPr lang="hr-HR" sz="3100" dirty="0">
                <a:solidFill>
                  <a:srgbClr val="FF0000"/>
                </a:solidFill>
              </a:rPr>
            </a:br>
            <a:r>
              <a:rPr lang="hr-HR" dirty="0" smtClean="0">
                <a:solidFill>
                  <a:srgbClr val="FF0000"/>
                </a:solidFill>
              </a:rPr>
              <a:t/>
            </a:r>
            <a:br>
              <a:rPr lang="hr-HR" dirty="0" smtClean="0">
                <a:solidFill>
                  <a:srgbClr val="FF0000"/>
                </a:solidFill>
              </a:rPr>
            </a:br>
            <a:r>
              <a:rPr lang="hr-HR" dirty="0" smtClean="0">
                <a:solidFill>
                  <a:srgbClr val="FF0000"/>
                </a:solidFill>
              </a:rPr>
              <a:t/>
            </a:r>
            <a:br>
              <a:rPr lang="hr-HR" dirty="0" smtClean="0">
                <a:solidFill>
                  <a:srgbClr val="FF0000"/>
                </a:solidFill>
              </a:rPr>
            </a:br>
            <a:r>
              <a:rPr lang="hr-HR" dirty="0" smtClean="0">
                <a:solidFill>
                  <a:srgbClr val="FF0000"/>
                </a:solidFill>
              </a:rPr>
              <a:t/>
            </a:r>
            <a:br>
              <a:rPr lang="hr-HR" dirty="0" smtClean="0">
                <a:solidFill>
                  <a:srgbClr val="FF0000"/>
                </a:solidFill>
              </a:rPr>
            </a:br>
            <a:endParaRPr lang="hr-HR" dirty="0"/>
          </a:p>
        </p:txBody>
      </p:sp>
    </p:spTree>
    <p:extLst>
      <p:ext uri="{BB962C8B-B14F-4D97-AF65-F5344CB8AC3E}">
        <p14:creationId xmlns:p14="http://schemas.microsoft.com/office/powerpoint/2010/main" val="631460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7606" y="2531050"/>
            <a:ext cx="9144000" cy="2387600"/>
          </a:xfrm>
        </p:spPr>
        <p:txBody>
          <a:bodyPr>
            <a:normAutofit fontScale="90000"/>
          </a:bodyPr>
          <a:lstStyle/>
          <a:p>
            <a:r>
              <a:rPr lang="hr-HR" dirty="0" smtClean="0"/>
              <a:t/>
            </a:r>
            <a:br>
              <a:rPr lang="hr-HR" dirty="0" smtClean="0"/>
            </a:br>
            <a:r>
              <a:rPr lang="hr-HR" dirty="0" smtClean="0">
                <a:solidFill>
                  <a:srgbClr val="FF0000"/>
                </a:solidFill>
              </a:rPr>
              <a:t>međunarodno poimanje:</a:t>
            </a:r>
            <a:br>
              <a:rPr lang="hr-HR" dirty="0" smtClean="0">
                <a:solidFill>
                  <a:srgbClr val="FF0000"/>
                </a:solidFill>
              </a:rPr>
            </a:br>
            <a:r>
              <a:rPr lang="hr-HR" dirty="0" smtClean="0">
                <a:solidFill>
                  <a:srgbClr val="FF0000"/>
                </a:solidFill>
              </a:rPr>
              <a:t>A) </a:t>
            </a:r>
            <a:r>
              <a:rPr lang="hr-HR" i="1" dirty="0" err="1" smtClean="0">
                <a:solidFill>
                  <a:srgbClr val="FF0000"/>
                </a:solidFill>
              </a:rPr>
              <a:t>Sound</a:t>
            </a:r>
            <a:r>
              <a:rPr lang="hr-HR" i="1" dirty="0" smtClean="0">
                <a:solidFill>
                  <a:srgbClr val="FF0000"/>
                </a:solidFill>
              </a:rPr>
              <a:t> management</a:t>
            </a:r>
            <a:br>
              <a:rPr lang="hr-HR" i="1" dirty="0" smtClean="0">
                <a:solidFill>
                  <a:srgbClr val="FF0000"/>
                </a:solidFill>
              </a:rPr>
            </a:br>
            <a:r>
              <a:rPr lang="hr-HR" i="1" dirty="0" smtClean="0">
                <a:solidFill>
                  <a:srgbClr val="FF0000"/>
                </a:solidFill>
              </a:rPr>
              <a:t>B) </a:t>
            </a:r>
            <a:r>
              <a:rPr lang="hr-HR" i="1" dirty="0" err="1" smtClean="0">
                <a:solidFill>
                  <a:srgbClr val="FF0000"/>
                </a:solidFill>
              </a:rPr>
              <a:t>Ongoing</a:t>
            </a:r>
            <a:r>
              <a:rPr lang="hr-HR" i="1" dirty="0" smtClean="0">
                <a:solidFill>
                  <a:srgbClr val="FF0000"/>
                </a:solidFill>
              </a:rPr>
              <a:t> management</a:t>
            </a:r>
            <a:br>
              <a:rPr lang="hr-HR" i="1" dirty="0" smtClean="0">
                <a:solidFill>
                  <a:srgbClr val="FF0000"/>
                </a:solidFill>
              </a:rPr>
            </a:br>
            <a:r>
              <a:rPr lang="hr-HR" i="1" dirty="0" smtClean="0">
                <a:solidFill>
                  <a:srgbClr val="FF0000"/>
                </a:solidFill>
              </a:rPr>
              <a:t>C) HERITAGE </a:t>
            </a:r>
            <a:r>
              <a:rPr lang="hr-HR" i="1" dirty="0">
                <a:solidFill>
                  <a:srgbClr val="FF0000"/>
                </a:solidFill>
              </a:rPr>
              <a:t>VS </a:t>
            </a:r>
            <a:r>
              <a:rPr lang="hr-HR" i="1" dirty="0" smtClean="0">
                <a:solidFill>
                  <a:srgbClr val="FF0000"/>
                </a:solidFill>
              </a:rPr>
              <a:t>RESOURCE</a:t>
            </a:r>
            <a:br>
              <a:rPr lang="hr-HR" i="1" dirty="0" smtClean="0">
                <a:solidFill>
                  <a:srgbClr val="FF0000"/>
                </a:solidFill>
              </a:rPr>
            </a:br>
            <a:r>
              <a:rPr lang="hr-HR" i="1" dirty="0" smtClean="0">
                <a:solidFill>
                  <a:srgbClr val="FF0000"/>
                </a:solidFill>
              </a:rPr>
              <a:t>D) „</a:t>
            </a:r>
            <a:r>
              <a:rPr lang="hr-HR" i="1" dirty="0" err="1">
                <a:solidFill>
                  <a:srgbClr val="FF0000"/>
                </a:solidFill>
              </a:rPr>
              <a:t>W</a:t>
            </a:r>
            <a:r>
              <a:rPr lang="hr-HR" i="1" dirty="0" err="1" smtClean="0">
                <a:solidFill>
                  <a:srgbClr val="FF0000"/>
                </a:solidFill>
              </a:rPr>
              <a:t>illing</a:t>
            </a:r>
            <a:r>
              <a:rPr lang="hr-HR" i="1" dirty="0" smtClean="0">
                <a:solidFill>
                  <a:srgbClr val="FF0000"/>
                </a:solidFill>
              </a:rPr>
              <a:t> </a:t>
            </a:r>
            <a:r>
              <a:rPr lang="hr-HR" i="1" dirty="0" err="1">
                <a:solidFill>
                  <a:srgbClr val="FF0000"/>
                </a:solidFill>
              </a:rPr>
              <a:t>ready</a:t>
            </a:r>
            <a:r>
              <a:rPr lang="hr-HR" i="1" dirty="0">
                <a:solidFill>
                  <a:srgbClr val="FF0000"/>
                </a:solidFill>
              </a:rPr>
              <a:t> </a:t>
            </a:r>
            <a:r>
              <a:rPr lang="hr-HR" i="1" dirty="0" err="1">
                <a:solidFill>
                  <a:srgbClr val="FF0000"/>
                </a:solidFill>
              </a:rPr>
              <a:t>able</a:t>
            </a:r>
            <a:r>
              <a:rPr lang="hr-HR" i="1" dirty="0">
                <a:solidFill>
                  <a:srgbClr val="FF0000"/>
                </a:solidFill>
              </a:rPr>
              <a:t>” </a:t>
            </a:r>
          </a:p>
        </p:txBody>
      </p:sp>
    </p:spTree>
    <p:extLst>
      <p:ext uri="{BB962C8B-B14F-4D97-AF65-F5344CB8AC3E}">
        <p14:creationId xmlns:p14="http://schemas.microsoft.com/office/powerpoint/2010/main" val="2839079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7977" y="2161773"/>
            <a:ext cx="9144000" cy="2387600"/>
          </a:xfrm>
        </p:spPr>
        <p:txBody>
          <a:bodyPr>
            <a:normAutofit fontScale="90000"/>
          </a:bodyPr>
          <a:lstStyle/>
          <a:p>
            <a:r>
              <a:rPr lang="hr-HR" dirty="0" smtClean="0"/>
              <a:t>Međunarodni primjeri </a:t>
            </a:r>
            <a:br>
              <a:rPr lang="hr-HR" dirty="0" smtClean="0"/>
            </a:br>
            <a:r>
              <a:rPr lang="hr-HR" dirty="0" smtClean="0"/>
              <a:t>IZAZOVI razvoja atrakcija</a:t>
            </a:r>
            <a:br>
              <a:rPr lang="hr-HR" dirty="0" smtClean="0"/>
            </a:br>
            <a:r>
              <a:rPr lang="hr-HR" dirty="0" smtClean="0"/>
              <a:t/>
            </a:r>
            <a:br>
              <a:rPr lang="hr-HR" dirty="0" smtClean="0"/>
            </a:br>
            <a:r>
              <a:rPr lang="hr-HR" dirty="0" smtClean="0"/>
              <a:t>TOP 20</a:t>
            </a:r>
            <a:endParaRPr lang="hr-HR" sz="1600" i="1" dirty="0"/>
          </a:p>
        </p:txBody>
      </p:sp>
    </p:spTree>
    <p:extLst>
      <p:ext uri="{BB962C8B-B14F-4D97-AF65-F5344CB8AC3E}">
        <p14:creationId xmlns:p14="http://schemas.microsoft.com/office/powerpoint/2010/main" val="1290803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5145" y="1651820"/>
            <a:ext cx="9144000" cy="2387600"/>
          </a:xfrm>
        </p:spPr>
        <p:txBody>
          <a:bodyPr>
            <a:normAutofit fontScale="90000"/>
          </a:bodyPr>
          <a:lstStyle/>
          <a:p>
            <a:r>
              <a:rPr lang="hr-HR" dirty="0" smtClean="0"/>
              <a:t/>
            </a:r>
            <a:br>
              <a:rPr lang="hr-HR" dirty="0" smtClean="0"/>
            </a:br>
            <a:r>
              <a:rPr lang="hr-HR" dirty="0" smtClean="0"/>
              <a:t/>
            </a:r>
            <a:br>
              <a:rPr lang="hr-HR" dirty="0" smtClean="0"/>
            </a:br>
            <a:r>
              <a:rPr lang="hr-HR" dirty="0" smtClean="0"/>
              <a:t>1. </a:t>
            </a:r>
            <a:r>
              <a:rPr lang="hr-HR" dirty="0" smtClean="0">
                <a:solidFill>
                  <a:schemeClr val="accent1">
                    <a:lumMod val="75000"/>
                  </a:schemeClr>
                </a:solidFill>
              </a:rPr>
              <a:t>IZGRADNJA PRIČE</a:t>
            </a:r>
            <a:r>
              <a:rPr lang="hr-HR" dirty="0" smtClean="0"/>
              <a:t/>
            </a:r>
            <a:br>
              <a:rPr lang="hr-HR" dirty="0" smtClean="0"/>
            </a:br>
            <a:r>
              <a:rPr lang="hr-HR" dirty="0"/>
              <a:t>NPR. BILL CLINTON: POLITIČKA MEMORIBILIJA</a:t>
            </a:r>
            <a:r>
              <a:rPr lang="hr-HR" dirty="0" smtClean="0"/>
              <a:t> </a:t>
            </a:r>
            <a:br>
              <a:rPr lang="hr-HR" dirty="0" smtClean="0"/>
            </a:br>
            <a:r>
              <a:rPr lang="hr-HR" dirty="0" smtClean="0"/>
              <a:t/>
            </a:r>
            <a:br>
              <a:rPr lang="hr-HR" dirty="0" smtClean="0"/>
            </a:br>
            <a:endParaRPr lang="hr-HR" sz="1600" i="1" dirty="0"/>
          </a:p>
        </p:txBody>
      </p:sp>
    </p:spTree>
    <p:extLst>
      <p:ext uri="{BB962C8B-B14F-4D97-AF65-F5344CB8AC3E}">
        <p14:creationId xmlns:p14="http://schemas.microsoft.com/office/powerpoint/2010/main" val="586222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7530" y="3937001"/>
            <a:ext cx="9144000" cy="2387600"/>
          </a:xfrm>
        </p:spPr>
        <p:txBody>
          <a:bodyPr>
            <a:normAutofit fontScale="90000"/>
          </a:bodyPr>
          <a:lstStyle/>
          <a:p>
            <a:r>
              <a:rPr lang="hr-HR" dirty="0" smtClean="0"/>
              <a:t/>
            </a:r>
            <a:br>
              <a:rPr lang="hr-HR" dirty="0" smtClean="0"/>
            </a:br>
            <a:r>
              <a:rPr lang="hr-HR" dirty="0" smtClean="0"/>
              <a:t/>
            </a:r>
            <a:br>
              <a:rPr lang="hr-HR" dirty="0" smtClean="0"/>
            </a:br>
            <a:r>
              <a:rPr lang="hr-HR" dirty="0" smtClean="0"/>
              <a:t>2. </a:t>
            </a:r>
            <a:r>
              <a:rPr lang="hr-HR" dirty="0">
                <a:solidFill>
                  <a:schemeClr val="accent1">
                    <a:lumMod val="75000"/>
                  </a:schemeClr>
                </a:solidFill>
              </a:rPr>
              <a:t>UNAPRIJEDITI </a:t>
            </a:r>
            <a:r>
              <a:rPr lang="hr-HR" dirty="0" smtClean="0">
                <a:solidFill>
                  <a:schemeClr val="accent1">
                    <a:lumMod val="75000"/>
                  </a:schemeClr>
                </a:solidFill>
              </a:rPr>
              <a:t>DODATKE</a:t>
            </a:r>
            <a:br>
              <a:rPr lang="hr-HR" dirty="0" smtClean="0">
                <a:solidFill>
                  <a:schemeClr val="accent1">
                    <a:lumMod val="75000"/>
                  </a:schemeClr>
                </a:solidFill>
              </a:rPr>
            </a:br>
            <a:r>
              <a:rPr lang="hr-HR" dirty="0" smtClean="0"/>
              <a:t>(„</a:t>
            </a:r>
            <a:r>
              <a:rPr lang="hr-HR" i="1" dirty="0"/>
              <a:t>FRAME OF REFERENCE</a:t>
            </a:r>
            <a:r>
              <a:rPr lang="hr-HR" dirty="0" smtClean="0"/>
              <a:t>”)</a:t>
            </a:r>
            <a:r>
              <a:rPr lang="hr-HR" dirty="0"/>
              <a:t/>
            </a:r>
            <a:br>
              <a:rPr lang="hr-HR" dirty="0"/>
            </a:br>
            <a:r>
              <a:rPr lang="hr-HR" i="1" dirty="0" err="1" smtClean="0"/>
              <a:t>Tourism</a:t>
            </a:r>
            <a:r>
              <a:rPr lang="hr-HR" i="1" dirty="0" smtClean="0"/>
              <a:t>, </a:t>
            </a:r>
            <a:r>
              <a:rPr lang="hr-HR" i="1" dirty="0" err="1" smtClean="0"/>
              <a:t>culture</a:t>
            </a:r>
            <a:r>
              <a:rPr lang="hr-HR" i="1" dirty="0" smtClean="0"/>
              <a:t> </a:t>
            </a:r>
            <a:r>
              <a:rPr lang="hr-HR" i="1" dirty="0" err="1" smtClean="0"/>
              <a:t>and</a:t>
            </a:r>
            <a:r>
              <a:rPr lang="hr-HR" i="1" dirty="0" smtClean="0"/>
              <a:t> </a:t>
            </a:r>
            <a:r>
              <a:rPr lang="hr-HR" i="1" dirty="0" err="1" smtClean="0"/>
              <a:t>sustainable</a:t>
            </a:r>
            <a:r>
              <a:rPr lang="hr-HR" i="1" dirty="0" smtClean="0"/>
              <a:t> development</a:t>
            </a:r>
            <a:r>
              <a:rPr lang="hr-HR" dirty="0" smtClean="0"/>
              <a:t>, </a:t>
            </a:r>
            <a:br>
              <a:rPr lang="hr-HR" dirty="0" smtClean="0"/>
            </a:br>
            <a:r>
              <a:rPr lang="hr-HR" dirty="0"/>
              <a:t/>
            </a:r>
            <a:br>
              <a:rPr lang="hr-HR" dirty="0"/>
            </a:br>
            <a:r>
              <a:rPr lang="hr-HR" dirty="0" smtClean="0"/>
              <a:t>https</a:t>
            </a:r>
            <a:r>
              <a:rPr lang="hr-HR" dirty="0"/>
              <a:t>://</a:t>
            </a:r>
            <a:r>
              <a:rPr lang="hr-HR" dirty="0" smtClean="0"/>
              <a:t>unesdoc.unesco.org/ark:/48223/pf0000147578 </a:t>
            </a:r>
            <a:br>
              <a:rPr lang="hr-HR" dirty="0" smtClean="0"/>
            </a:br>
            <a:endParaRPr lang="hr-HR" sz="1600" i="1" dirty="0"/>
          </a:p>
        </p:txBody>
      </p:sp>
      <p:sp>
        <p:nvSpPr>
          <p:cNvPr id="3" name="Rectangle 2"/>
          <p:cNvSpPr/>
          <p:nvPr/>
        </p:nvSpPr>
        <p:spPr>
          <a:xfrm>
            <a:off x="269693" y="3937001"/>
            <a:ext cx="5380768" cy="369332"/>
          </a:xfrm>
          <a:prstGeom prst="rect">
            <a:avLst/>
          </a:prstGeom>
        </p:spPr>
        <p:txBody>
          <a:bodyPr wrap="none">
            <a:spAutoFit/>
          </a:bodyPr>
          <a:lstStyle/>
          <a:p>
            <a:r>
              <a:rPr lang="hr-HR" dirty="0"/>
              <a:t>TURIZAM KAO MOTIV IZA „WORLD HERITAGE STATUSA</a:t>
            </a:r>
            <a:r>
              <a:rPr lang="hr-HR" dirty="0" smtClean="0"/>
              <a:t>”</a:t>
            </a:r>
            <a:endParaRPr lang="hr-HR" dirty="0"/>
          </a:p>
        </p:txBody>
      </p:sp>
    </p:spTree>
    <p:extLst>
      <p:ext uri="{BB962C8B-B14F-4D97-AF65-F5344CB8AC3E}">
        <p14:creationId xmlns:p14="http://schemas.microsoft.com/office/powerpoint/2010/main" val="2605145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8253" y="4019062"/>
            <a:ext cx="9144000" cy="2387600"/>
          </a:xfrm>
        </p:spPr>
        <p:txBody>
          <a:bodyPr>
            <a:normAutofit fontScale="90000"/>
          </a:bodyPr>
          <a:lstStyle/>
          <a:p>
            <a:r>
              <a:rPr lang="hr-HR" dirty="0" smtClean="0"/>
              <a:t/>
            </a:r>
            <a:br>
              <a:rPr lang="hr-HR" dirty="0" smtClean="0"/>
            </a:br>
            <a:r>
              <a:rPr lang="hr-HR" sz="4400" dirty="0" smtClean="0"/>
              <a:t/>
            </a:r>
            <a:br>
              <a:rPr lang="hr-HR" sz="4400" dirty="0" smtClean="0"/>
            </a:br>
            <a:r>
              <a:rPr lang="hr-HR" sz="4900" dirty="0" smtClean="0"/>
              <a:t>3. </a:t>
            </a:r>
            <a:r>
              <a:rPr lang="hr-HR" sz="4900" dirty="0">
                <a:solidFill>
                  <a:schemeClr val="accent1">
                    <a:lumMod val="75000"/>
                  </a:schemeClr>
                </a:solidFill>
              </a:rPr>
              <a:t>VEZA PROŠLOSTI SA SADAŠNJOSTI </a:t>
            </a:r>
            <a:r>
              <a:rPr lang="hr-HR" sz="4900" dirty="0" smtClean="0"/>
              <a:t/>
            </a:r>
            <a:br>
              <a:rPr lang="hr-HR" sz="4900" dirty="0" smtClean="0"/>
            </a:br>
            <a:r>
              <a:rPr lang="hr-HR" sz="4900" dirty="0"/>
              <a:t/>
            </a:r>
            <a:br>
              <a:rPr lang="hr-HR" sz="4900" dirty="0"/>
            </a:br>
            <a:r>
              <a:rPr lang="hr-HR" sz="4900" dirty="0" smtClean="0"/>
              <a:t>TRIJUMFALNE ATRAKCIJE (</a:t>
            </a:r>
            <a:r>
              <a:rPr lang="hr-HR" sz="4900" i="1" dirty="0" err="1" smtClean="0"/>
              <a:t>Kitchener</a:t>
            </a:r>
            <a:r>
              <a:rPr lang="hr-HR" sz="4900" i="1" dirty="0" smtClean="0"/>
              <a:t> </a:t>
            </a:r>
            <a:r>
              <a:rPr lang="hr-HR" sz="4900" i="1" dirty="0"/>
              <a:t>– </a:t>
            </a:r>
            <a:r>
              <a:rPr lang="hr-HR" sz="4900" i="1" dirty="0" err="1" smtClean="0"/>
              <a:t>Waterloo</a:t>
            </a:r>
            <a:r>
              <a:rPr lang="hr-HR" sz="4900" dirty="0" smtClean="0"/>
              <a:t> </a:t>
            </a:r>
            <a:r>
              <a:rPr lang="hr-HR" sz="4900" i="1" dirty="0" err="1"/>
              <a:t>Battle</a:t>
            </a:r>
            <a:r>
              <a:rPr lang="hr-HR" sz="4900" i="1" dirty="0"/>
              <a:t> </a:t>
            </a:r>
            <a:r>
              <a:rPr lang="hr-HR" sz="4900" i="1" dirty="0" err="1"/>
              <a:t>of</a:t>
            </a:r>
            <a:r>
              <a:rPr lang="hr-HR" sz="4900" i="1" dirty="0"/>
              <a:t> </a:t>
            </a:r>
            <a:r>
              <a:rPr lang="hr-HR" sz="4900" b="1" i="1" dirty="0" err="1" smtClean="0"/>
              <a:t>Waterloo</a:t>
            </a:r>
            <a:r>
              <a:rPr lang="hr-HR" sz="4900" i="1" dirty="0" smtClean="0"/>
              <a:t>; </a:t>
            </a:r>
            <a:r>
              <a:rPr lang="hr-HR" sz="4900" dirty="0" smtClean="0"/>
              <a:t>1815</a:t>
            </a:r>
            <a:r>
              <a:rPr lang="hr-HR" sz="4900" dirty="0"/>
              <a:t>). </a:t>
            </a:r>
            <a:r>
              <a:rPr lang="hr-HR" sz="4900" dirty="0" smtClean="0"/>
              <a:t>gradovi blizanci) </a:t>
            </a:r>
            <a:r>
              <a:rPr lang="hr-HR" sz="4900" dirty="0"/>
              <a:t>; </a:t>
            </a:r>
            <a:r>
              <a:rPr lang="hr-HR" sz="4900" dirty="0" smtClean="0"/>
              <a:t>ONTARIO, </a:t>
            </a:r>
            <a:r>
              <a:rPr lang="hr-HR" sz="4900" dirty="0" smtClean="0">
                <a:solidFill>
                  <a:srgbClr val="FF0000"/>
                </a:solidFill>
              </a:rPr>
              <a:t>QUEBEC</a:t>
            </a:r>
            <a:r>
              <a:rPr lang="hr-HR" sz="4900" dirty="0" smtClean="0"/>
              <a:t>, </a:t>
            </a:r>
            <a:r>
              <a:rPr lang="hr-HR" sz="4900" dirty="0" smtClean="0">
                <a:solidFill>
                  <a:srgbClr val="FF0000"/>
                </a:solidFill>
              </a:rPr>
              <a:t>HASTINGS</a:t>
            </a:r>
            <a:r>
              <a:rPr lang="hr-HR" sz="4900" dirty="0" smtClean="0"/>
              <a:t>; ENGLESKA (dvorac, luka, povijesna uprizorenja), </a:t>
            </a:r>
            <a:r>
              <a:rPr lang="hr-HR" sz="4900" dirty="0" smtClean="0">
                <a:solidFill>
                  <a:srgbClr val="FF0000"/>
                </a:solidFill>
              </a:rPr>
              <a:t>BUNKER HILL</a:t>
            </a:r>
            <a:r>
              <a:rPr lang="hr-HR" sz="4900" dirty="0" smtClean="0"/>
              <a:t>; BOSTON (spomenik u čast bitkama)…</a:t>
            </a:r>
            <a:r>
              <a:rPr lang="hr-HR" sz="5300" dirty="0" smtClean="0"/>
              <a:t/>
            </a:r>
            <a:br>
              <a:rPr lang="hr-HR" sz="5300" dirty="0" smtClean="0"/>
            </a:br>
            <a:r>
              <a:rPr lang="hr-HR" dirty="0"/>
              <a:t/>
            </a:r>
            <a:br>
              <a:rPr lang="hr-HR" dirty="0"/>
            </a:br>
            <a:endParaRPr lang="hr-HR" sz="1600" i="1" dirty="0"/>
          </a:p>
        </p:txBody>
      </p:sp>
    </p:spTree>
    <p:extLst>
      <p:ext uri="{BB962C8B-B14F-4D97-AF65-F5344CB8AC3E}">
        <p14:creationId xmlns:p14="http://schemas.microsoft.com/office/powerpoint/2010/main" val="1579262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6110" y="1116347"/>
            <a:ext cx="9144000" cy="2387600"/>
          </a:xfrm>
        </p:spPr>
        <p:txBody>
          <a:bodyPr>
            <a:normAutofit/>
          </a:bodyPr>
          <a:lstStyle/>
          <a:p>
            <a:r>
              <a:rPr lang="hr-HR" dirty="0" smtClean="0"/>
              <a:t>Kulturne rute vijeća Europe</a:t>
            </a:r>
            <a:endParaRPr lang="hr-HR" dirty="0"/>
          </a:p>
        </p:txBody>
      </p:sp>
    </p:spTree>
    <p:extLst>
      <p:ext uri="{BB962C8B-B14F-4D97-AF65-F5344CB8AC3E}">
        <p14:creationId xmlns:p14="http://schemas.microsoft.com/office/powerpoint/2010/main" val="3783437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8379" y="2776705"/>
            <a:ext cx="9144000" cy="2387600"/>
          </a:xfrm>
        </p:spPr>
        <p:txBody>
          <a:bodyPr>
            <a:normAutofit fontScale="90000"/>
          </a:bodyPr>
          <a:lstStyle/>
          <a:p>
            <a:r>
              <a:rPr lang="hr-HR" dirty="0" err="1" smtClean="0"/>
              <a:t>Covid</a:t>
            </a:r>
            <a:r>
              <a:rPr lang="hr-HR" dirty="0" smtClean="0"/>
              <a:t> je prilika za preispitivanje kako turizam funkcionira s našim društvom, drugim sektorima, prirodnim resursima i ekosustavom.</a:t>
            </a:r>
            <a:endParaRPr lang="hr-HR" dirty="0"/>
          </a:p>
        </p:txBody>
      </p:sp>
    </p:spTree>
    <p:extLst>
      <p:ext uri="{BB962C8B-B14F-4D97-AF65-F5344CB8AC3E}">
        <p14:creationId xmlns:p14="http://schemas.microsoft.com/office/powerpoint/2010/main" val="2047324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3762" y="3805405"/>
            <a:ext cx="9144000" cy="2387600"/>
          </a:xfrm>
        </p:spPr>
        <p:txBody>
          <a:bodyPr>
            <a:noAutofit/>
          </a:bodyPr>
          <a:lstStyle/>
          <a:p>
            <a:r>
              <a:rPr lang="hr-HR" sz="4800" dirty="0" smtClean="0"/>
              <a:t>Kulturne rute vijeća Europe uključuju 40 ruta i imaju </a:t>
            </a:r>
            <a:r>
              <a:rPr lang="hr-HR" sz="4800" dirty="0" err="1" smtClean="0"/>
              <a:t>Covid</a:t>
            </a:r>
            <a:r>
              <a:rPr lang="hr-HR" sz="4800" dirty="0" smtClean="0"/>
              <a:t> izazove:</a:t>
            </a:r>
            <a:br>
              <a:rPr lang="hr-HR" sz="4800" dirty="0" smtClean="0"/>
            </a:br>
            <a:r>
              <a:rPr lang="hr-HR" sz="4800" dirty="0" smtClean="0"/>
              <a:t>1) Prilagodba digitalizaciji,</a:t>
            </a:r>
            <a:br>
              <a:rPr lang="hr-HR" sz="4800" dirty="0" smtClean="0"/>
            </a:br>
            <a:r>
              <a:rPr lang="hr-HR" sz="4800" dirty="0" smtClean="0"/>
              <a:t>2) Financiranje,</a:t>
            </a:r>
            <a:br>
              <a:rPr lang="hr-HR" sz="4800" dirty="0" smtClean="0"/>
            </a:br>
            <a:r>
              <a:rPr lang="hr-HR" sz="4800" dirty="0" smtClean="0"/>
              <a:t>3) Javne politike (nedostatak pravila i lokalne podrške),</a:t>
            </a:r>
            <a:br>
              <a:rPr lang="hr-HR" sz="4800" dirty="0" smtClean="0"/>
            </a:br>
            <a:r>
              <a:rPr lang="hr-HR" sz="4800" dirty="0" smtClean="0"/>
              <a:t>4) Barijere (restrikcije putovanja).</a:t>
            </a:r>
            <a:endParaRPr lang="hr-HR" sz="4800" dirty="0"/>
          </a:p>
        </p:txBody>
      </p:sp>
    </p:spTree>
    <p:extLst>
      <p:ext uri="{BB962C8B-B14F-4D97-AF65-F5344CB8AC3E}">
        <p14:creationId xmlns:p14="http://schemas.microsoft.com/office/powerpoint/2010/main" val="902860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5317" y="2277833"/>
            <a:ext cx="9144000" cy="2387600"/>
          </a:xfrm>
        </p:spPr>
        <p:txBody>
          <a:bodyPr>
            <a:normAutofit fontScale="90000"/>
          </a:bodyPr>
          <a:lstStyle/>
          <a:p>
            <a:r>
              <a:rPr lang="hr-HR" dirty="0" smtClean="0"/>
              <a:t>Inventar turističkih atrakcija treba razmatrati kao spoj ciljeva, svrhe, vizije, misije i koristi za dionike.  </a:t>
            </a:r>
            <a:endParaRPr lang="hr-HR" dirty="0"/>
          </a:p>
        </p:txBody>
      </p:sp>
    </p:spTree>
    <p:extLst>
      <p:ext uri="{BB962C8B-B14F-4D97-AF65-F5344CB8AC3E}">
        <p14:creationId xmlns:p14="http://schemas.microsoft.com/office/powerpoint/2010/main" val="25249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5038" y="3288324"/>
            <a:ext cx="9144000" cy="2387600"/>
          </a:xfrm>
        </p:spPr>
        <p:txBody>
          <a:bodyPr>
            <a:normAutofit fontScale="90000"/>
          </a:bodyPr>
          <a:lstStyle/>
          <a:p>
            <a:r>
              <a:rPr lang="hr-HR" dirty="0" smtClean="0"/>
              <a:t/>
            </a:r>
            <a:br>
              <a:rPr lang="hr-HR" dirty="0" smtClean="0"/>
            </a:br>
            <a:r>
              <a:rPr lang="hr-HR" dirty="0" smtClean="0"/>
              <a:t>4. </a:t>
            </a:r>
            <a:r>
              <a:rPr lang="hr-HR" dirty="0">
                <a:solidFill>
                  <a:schemeClr val="accent1">
                    <a:lumMod val="75000"/>
                  </a:schemeClr>
                </a:solidFill>
              </a:rPr>
              <a:t>PREŽIVLJAVANJE LJUDSKOG DUHA U NEMOGUĆIM </a:t>
            </a:r>
            <a:r>
              <a:rPr lang="hr-HR" dirty="0" smtClean="0">
                <a:solidFill>
                  <a:schemeClr val="accent1">
                    <a:lumMod val="75000"/>
                  </a:schemeClr>
                </a:solidFill>
              </a:rPr>
              <a:t>UVJETIMA </a:t>
            </a:r>
            <a:r>
              <a:rPr lang="hr-HR" dirty="0">
                <a:solidFill>
                  <a:schemeClr val="accent1">
                    <a:lumMod val="75000"/>
                  </a:schemeClr>
                </a:solidFill>
              </a:rPr>
              <a:t/>
            </a:r>
            <a:br>
              <a:rPr lang="hr-HR" dirty="0">
                <a:solidFill>
                  <a:schemeClr val="accent1">
                    <a:lumMod val="75000"/>
                  </a:schemeClr>
                </a:solidFill>
              </a:rPr>
            </a:br>
            <a:r>
              <a:rPr lang="hr-HR" sz="2000" dirty="0"/>
              <a:t>„UNIVERZALNA VRIJEDNOST ZA LJUDE”</a:t>
            </a:r>
            <a:r>
              <a:rPr lang="hr-HR" dirty="0" smtClean="0">
                <a:solidFill>
                  <a:schemeClr val="accent1">
                    <a:lumMod val="75000"/>
                  </a:schemeClr>
                </a:solidFill>
              </a:rPr>
              <a:t/>
            </a:r>
            <a:br>
              <a:rPr lang="hr-HR" dirty="0" smtClean="0">
                <a:solidFill>
                  <a:schemeClr val="accent1">
                    <a:lumMod val="75000"/>
                  </a:schemeClr>
                </a:solidFill>
              </a:rPr>
            </a:br>
            <a:r>
              <a:rPr lang="hr-HR" dirty="0" smtClean="0"/>
              <a:t>-</a:t>
            </a:r>
            <a:r>
              <a:rPr lang="hr-HR" dirty="0" smtClean="0">
                <a:solidFill>
                  <a:schemeClr val="accent1">
                    <a:lumMod val="75000"/>
                  </a:schemeClr>
                </a:solidFill>
              </a:rPr>
              <a:t> </a:t>
            </a:r>
            <a:r>
              <a:rPr lang="hr-HR" dirty="0" smtClean="0"/>
              <a:t>Kampovi smrti</a:t>
            </a:r>
            <a:br>
              <a:rPr lang="hr-HR" dirty="0" smtClean="0"/>
            </a:br>
            <a:r>
              <a:rPr lang="hr-HR" dirty="0" smtClean="0"/>
              <a:t>- bitke</a:t>
            </a:r>
            <a:r>
              <a:rPr lang="hr-HR" dirty="0"/>
              <a:t/>
            </a:r>
            <a:br>
              <a:rPr lang="hr-HR" dirty="0"/>
            </a:br>
            <a:r>
              <a:rPr lang="hr-HR" dirty="0" smtClean="0"/>
              <a:t>- mirni parkovi (kao dio kulise smrti; naizgled nespojivo).</a:t>
            </a:r>
            <a:endParaRPr lang="hr-HR" sz="1600"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230" y="1306635"/>
            <a:ext cx="3194538" cy="3409950"/>
          </a:xfrm>
          <a:prstGeom prst="rect">
            <a:avLst/>
          </a:prstGeom>
        </p:spPr>
      </p:pic>
    </p:spTree>
    <p:extLst>
      <p:ext uri="{BB962C8B-B14F-4D97-AF65-F5344CB8AC3E}">
        <p14:creationId xmlns:p14="http://schemas.microsoft.com/office/powerpoint/2010/main" val="1123517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38899" y="854651"/>
            <a:ext cx="9144000" cy="2146457"/>
          </a:xfrm>
        </p:spPr>
        <p:txBody>
          <a:bodyPr>
            <a:normAutofit fontScale="90000"/>
          </a:bodyPr>
          <a:lstStyle/>
          <a:p>
            <a:r>
              <a:rPr lang="hr-HR" dirty="0" smtClean="0"/>
              <a:t/>
            </a:r>
            <a:br>
              <a:rPr lang="hr-HR" dirty="0" smtClean="0"/>
            </a:br>
            <a:r>
              <a:rPr lang="hr-HR" dirty="0" smtClean="0"/>
              <a:t>5. </a:t>
            </a:r>
            <a:r>
              <a:rPr lang="hr-HR" dirty="0" smtClean="0">
                <a:solidFill>
                  <a:schemeClr val="accent1">
                    <a:lumMod val="75000"/>
                  </a:schemeClr>
                </a:solidFill>
              </a:rPr>
              <a:t>ATRAKCIJE SPEKTAKLI</a:t>
            </a:r>
            <a:br>
              <a:rPr lang="hr-HR" dirty="0" smtClean="0">
                <a:solidFill>
                  <a:schemeClr val="accent1">
                    <a:lumMod val="75000"/>
                  </a:schemeClr>
                </a:solidFill>
              </a:rPr>
            </a:br>
            <a:r>
              <a:rPr lang="hr-HR" i="1" dirty="0" smtClean="0"/>
              <a:t>WARNER BROS </a:t>
            </a:r>
            <a:r>
              <a:rPr lang="hr-HR" sz="3100" i="1" dirty="0" smtClean="0"/>
              <a:t>(Abu </a:t>
            </a:r>
            <a:r>
              <a:rPr lang="hr-HR" sz="3100" i="1" dirty="0" err="1" smtClean="0"/>
              <a:t>Dhabi</a:t>
            </a:r>
            <a:r>
              <a:rPr lang="hr-HR" sz="3100" i="1" dirty="0" smtClean="0"/>
              <a:t>, UAE)</a:t>
            </a:r>
            <a:r>
              <a:rPr lang="hr-HR" sz="3100" i="1" dirty="0" smtClean="0">
                <a:solidFill>
                  <a:schemeClr val="accent1">
                    <a:lumMod val="75000"/>
                  </a:schemeClr>
                </a:solidFill>
              </a:rPr>
              <a:t/>
            </a:r>
            <a:br>
              <a:rPr lang="hr-HR" sz="3100" i="1" dirty="0" smtClean="0">
                <a:solidFill>
                  <a:schemeClr val="accent1">
                    <a:lumMod val="75000"/>
                  </a:schemeClr>
                </a:solidFill>
              </a:rPr>
            </a:br>
            <a:r>
              <a:rPr lang="hr-HR" sz="1600" dirty="0" smtClean="0"/>
              <a:t/>
            </a:r>
            <a:br>
              <a:rPr lang="hr-HR" sz="1600" dirty="0" smtClean="0"/>
            </a:br>
            <a:r>
              <a:rPr lang="hr-HR" sz="1600" dirty="0" smtClean="0"/>
              <a:t>NPR</a:t>
            </a:r>
            <a:r>
              <a:rPr lang="hr-HR" sz="1600" dirty="0"/>
              <a:t>. KULTURNI FESTIVAL KAO KRITIČNA MASA AKTIVNOSTI, KONCENTRACIJA </a:t>
            </a:r>
            <a:r>
              <a:rPr lang="hr-HR" sz="1600" dirty="0" smtClean="0"/>
              <a:t>PAŽNJE</a:t>
            </a:r>
            <a:br>
              <a:rPr lang="hr-HR" sz="1600" dirty="0" smtClean="0"/>
            </a:br>
            <a:r>
              <a:rPr lang="hr-HR" sz="1600" dirty="0" smtClean="0"/>
              <a:t> </a:t>
            </a:r>
            <a:endParaRPr lang="hr-HR" sz="1600" i="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5247" y="3481754"/>
            <a:ext cx="4800600" cy="2743199"/>
          </a:xfrm>
          <a:prstGeom prst="rect">
            <a:avLst/>
          </a:prstGeom>
        </p:spPr>
      </p:pic>
      <p:sp>
        <p:nvSpPr>
          <p:cNvPr id="4" name="Rectangle 3"/>
          <p:cNvSpPr/>
          <p:nvPr/>
        </p:nvSpPr>
        <p:spPr>
          <a:xfrm>
            <a:off x="1635819" y="3724980"/>
            <a:ext cx="2683683" cy="369332"/>
          </a:xfrm>
          <a:prstGeom prst="rect">
            <a:avLst/>
          </a:prstGeom>
        </p:spPr>
        <p:txBody>
          <a:bodyPr wrap="none">
            <a:spAutoFit/>
          </a:bodyPr>
          <a:lstStyle/>
          <a:p>
            <a:r>
              <a:rPr lang="hr-HR" dirty="0"/>
              <a:t>„TOP BRAND ZA TURIZAM”</a:t>
            </a:r>
          </a:p>
        </p:txBody>
      </p:sp>
    </p:spTree>
    <p:extLst>
      <p:ext uri="{BB962C8B-B14F-4D97-AF65-F5344CB8AC3E}">
        <p14:creationId xmlns:p14="http://schemas.microsoft.com/office/powerpoint/2010/main" val="903654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89530" y="3222712"/>
            <a:ext cx="9144000" cy="2146457"/>
          </a:xfrm>
        </p:spPr>
        <p:txBody>
          <a:bodyPr>
            <a:normAutofit fontScale="90000"/>
          </a:bodyPr>
          <a:lstStyle/>
          <a:p>
            <a:r>
              <a:rPr lang="hr-HR" dirty="0" smtClean="0"/>
              <a:t/>
            </a:r>
            <a:br>
              <a:rPr lang="hr-HR" dirty="0" smtClean="0"/>
            </a:br>
            <a:r>
              <a:rPr lang="hr-HR" dirty="0" smtClean="0"/>
              <a:t>6. </a:t>
            </a:r>
            <a:r>
              <a:rPr lang="hr-HR" dirty="0" smtClean="0">
                <a:solidFill>
                  <a:schemeClr val="accent1">
                    <a:lumMod val="75000"/>
                  </a:schemeClr>
                </a:solidFill>
              </a:rPr>
              <a:t>ATRAKCIJE FANTAZIJE</a:t>
            </a:r>
            <a:br>
              <a:rPr lang="hr-HR" dirty="0" smtClean="0">
                <a:solidFill>
                  <a:schemeClr val="accent1">
                    <a:lumMod val="75000"/>
                  </a:schemeClr>
                </a:solidFill>
              </a:rPr>
            </a:br>
            <a:r>
              <a:rPr lang="hr-HR" i="1" dirty="0" err="1"/>
              <a:t>Sudeley</a:t>
            </a:r>
            <a:r>
              <a:rPr lang="hr-HR" i="1" dirty="0"/>
              <a:t> </a:t>
            </a:r>
            <a:r>
              <a:rPr lang="hr-HR" i="1" dirty="0" err="1" smtClean="0"/>
              <a:t>Castle</a:t>
            </a:r>
            <a:r>
              <a:rPr lang="hr-HR" i="1" dirty="0" smtClean="0"/>
              <a:t> </a:t>
            </a:r>
            <a:r>
              <a:rPr lang="hr-HR" dirty="0" smtClean="0"/>
              <a:t>(vrtovi)</a:t>
            </a:r>
            <a:r>
              <a:rPr lang="hr-HR" dirty="0"/>
              <a:t/>
            </a:r>
            <a:br>
              <a:rPr lang="hr-HR" dirty="0"/>
            </a:br>
            <a:r>
              <a:rPr lang="hr-HR" i="1" dirty="0">
                <a:hlinkClick r:id="rId2" tooltip="Shanghai Disney Resort Tourism Tourist Attraction Amusement Park The Walt  Company - City Transparent PNG"/>
              </a:rPr>
              <a:t>Shanghai Disney </a:t>
            </a:r>
            <a:r>
              <a:rPr lang="hr-HR" i="1" dirty="0" err="1">
                <a:hlinkClick r:id="rId2" tooltip="Shanghai Disney Resort Tourism Tourist Attraction Amusement Park The Walt  Company - City Transparent PNG"/>
              </a:rPr>
              <a:t>Resort</a:t>
            </a:r>
            <a:r>
              <a:rPr lang="hr-HR" dirty="0">
                <a:hlinkClick r:id="rId2" tooltip="Shanghai Disney Resort Tourism Tourist Attraction Amusement Park The Walt  Company - City Transparent PNG"/>
              </a:rPr>
              <a:t> </a:t>
            </a:r>
            <a:r>
              <a:rPr lang="hr-HR" dirty="0" smtClean="0"/>
              <a:t/>
            </a:r>
            <a:br>
              <a:rPr lang="hr-HR" dirty="0" smtClean="0"/>
            </a:br>
            <a:r>
              <a:rPr lang="hr-HR" dirty="0" smtClean="0"/>
              <a:t>„</a:t>
            </a:r>
            <a:r>
              <a:rPr lang="en-US" dirty="0" smtClean="0"/>
              <a:t>Got </a:t>
            </a:r>
            <a:r>
              <a:rPr lang="en-US" dirty="0"/>
              <a:t>to Believe in Magic at Fantasy World Castle in </a:t>
            </a:r>
            <a:r>
              <a:rPr lang="en-US" dirty="0" err="1"/>
              <a:t>Lemery</a:t>
            </a:r>
            <a:r>
              <a:rPr lang="en-US" dirty="0"/>
              <a:t>, </a:t>
            </a:r>
            <a:r>
              <a:rPr lang="en-US" dirty="0" err="1" smtClean="0"/>
              <a:t>Batangas</a:t>
            </a:r>
            <a:r>
              <a:rPr lang="hr-HR" dirty="0" smtClean="0"/>
              <a:t>” (Filipini)</a:t>
            </a:r>
            <a:r>
              <a:rPr lang="en-US" dirty="0"/>
              <a:t/>
            </a:r>
            <a:br>
              <a:rPr lang="en-US" dirty="0"/>
            </a:br>
            <a:r>
              <a:rPr lang="hr-HR" sz="1600" dirty="0"/>
              <a:t/>
            </a:r>
            <a:br>
              <a:rPr lang="hr-HR" sz="1600" dirty="0"/>
            </a:br>
            <a:r>
              <a:rPr lang="hr-HR" sz="1600" dirty="0" smtClean="0"/>
              <a:t/>
            </a:r>
            <a:br>
              <a:rPr lang="hr-HR" sz="1600" dirty="0" smtClean="0"/>
            </a:br>
            <a:r>
              <a:rPr lang="hr-HR" sz="1600" dirty="0" smtClean="0"/>
              <a:t>UČINI </a:t>
            </a:r>
            <a:r>
              <a:rPr lang="hr-HR" sz="1600" dirty="0"/>
              <a:t>FANTAZIJOM („ESKAPIZAM”, „FIKCIJA” </a:t>
            </a:r>
            <a:r>
              <a:rPr lang="hr-HR" sz="1600" dirty="0" smtClean="0"/>
              <a:t>NEKAD I </a:t>
            </a:r>
            <a:r>
              <a:rPr lang="hr-HR" sz="1600" dirty="0"/>
              <a:t>BEZ PRETJERIVANJA NPR. DVORCI, </a:t>
            </a:r>
            <a:r>
              <a:rPr lang="hr-HR" sz="1600" dirty="0" smtClean="0"/>
              <a:t>POVIJESNI </a:t>
            </a:r>
            <a:r>
              <a:rPr lang="hr-HR" sz="1600" dirty="0"/>
              <a:t>PARKOVI) </a:t>
            </a:r>
            <a:endParaRPr lang="hr-HR" sz="1600" i="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991708" cy="2649415"/>
          </a:xfrm>
          <a:prstGeom prst="rect">
            <a:avLst/>
          </a:prstGeom>
        </p:spPr>
      </p:pic>
    </p:spTree>
    <p:extLst>
      <p:ext uri="{BB962C8B-B14F-4D97-AF65-F5344CB8AC3E}">
        <p14:creationId xmlns:p14="http://schemas.microsoft.com/office/powerpoint/2010/main" val="2340919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3898" y="1969476"/>
            <a:ext cx="11558102" cy="1500555"/>
          </a:xfrm>
        </p:spPr>
        <p:txBody>
          <a:bodyPr>
            <a:normAutofit fontScale="90000"/>
          </a:bodyPr>
          <a:lstStyle/>
          <a:p>
            <a:r>
              <a:rPr lang="hr-HR" dirty="0" smtClean="0"/>
              <a:t/>
            </a:r>
            <a:br>
              <a:rPr lang="hr-HR" dirty="0" smtClean="0"/>
            </a:br>
            <a:r>
              <a:rPr lang="hr-HR" dirty="0" smtClean="0"/>
              <a:t>7. </a:t>
            </a:r>
            <a:r>
              <a:rPr lang="hr-HR" dirty="0">
                <a:solidFill>
                  <a:schemeClr val="accent1">
                    <a:lumMod val="75000"/>
                  </a:schemeClr>
                </a:solidFill>
              </a:rPr>
              <a:t>MITOLOGIZACIJA </a:t>
            </a:r>
            <a:br>
              <a:rPr lang="hr-HR" dirty="0">
                <a:solidFill>
                  <a:schemeClr val="accent1">
                    <a:lumMod val="75000"/>
                  </a:schemeClr>
                </a:solidFill>
              </a:rPr>
            </a:br>
            <a:r>
              <a:rPr lang="hr-HR" sz="3600" dirty="0" smtClean="0">
                <a:solidFill>
                  <a:schemeClr val="accent1">
                    <a:lumMod val="75000"/>
                  </a:schemeClr>
                </a:solidFill>
              </a:rPr>
              <a:t>A) </a:t>
            </a:r>
            <a:r>
              <a:rPr lang="hr-HR" sz="3600" dirty="0" smtClean="0">
                <a:solidFill>
                  <a:schemeClr val="accent1">
                    <a:lumMod val="75000"/>
                  </a:schemeClr>
                </a:solidFill>
              </a:rPr>
              <a:t>POSTOJEĆE </a:t>
            </a:r>
            <a:r>
              <a:rPr lang="hr-HR" sz="3600" dirty="0">
                <a:solidFill>
                  <a:schemeClr val="accent1">
                    <a:lumMod val="75000"/>
                  </a:schemeClr>
                </a:solidFill>
              </a:rPr>
              <a:t/>
            </a:r>
            <a:br>
              <a:rPr lang="hr-HR" sz="3600" dirty="0">
                <a:solidFill>
                  <a:schemeClr val="accent1">
                    <a:lumMod val="75000"/>
                  </a:schemeClr>
                </a:solidFill>
              </a:rPr>
            </a:br>
            <a:r>
              <a:rPr lang="hr-HR" sz="3600" dirty="0" smtClean="0">
                <a:solidFill>
                  <a:schemeClr val="accent1">
                    <a:lumMod val="75000"/>
                  </a:schemeClr>
                </a:solidFill>
              </a:rPr>
              <a:t/>
            </a:r>
            <a:br>
              <a:rPr lang="hr-HR" sz="3600" dirty="0" smtClean="0">
                <a:solidFill>
                  <a:schemeClr val="accent1">
                    <a:lumMod val="75000"/>
                  </a:schemeClr>
                </a:solidFill>
              </a:rPr>
            </a:br>
            <a:r>
              <a:rPr lang="hr-HR" sz="3600" dirty="0" smtClean="0">
                <a:solidFill>
                  <a:schemeClr val="accent1">
                    <a:lumMod val="75000"/>
                  </a:schemeClr>
                </a:solidFill>
              </a:rPr>
              <a:t>B) NOVE </a:t>
            </a:r>
            <a:r>
              <a:rPr lang="en-US" sz="3600" b="1" dirty="0"/>
              <a:t>From Loch Ness to a </a:t>
            </a:r>
            <a:r>
              <a:rPr lang="en-US" sz="3600" b="1" dirty="0" smtClean="0"/>
              <a:t>real-life, </a:t>
            </a:r>
            <a:r>
              <a:rPr lang="en-US" sz="3600" b="1" dirty="0"/>
              <a:t>these places are straight out of mythology</a:t>
            </a:r>
            <a:br>
              <a:rPr lang="en-US" sz="3600" b="1" dirty="0"/>
            </a:br>
            <a:endParaRPr lang="hr-HR" sz="3600" dirty="0">
              <a:solidFill>
                <a:schemeClr val="accent1">
                  <a:lumMod val="7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70031"/>
            <a:ext cx="5539154" cy="288973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9304" y="3470031"/>
            <a:ext cx="4620358" cy="2842846"/>
          </a:xfrm>
          <a:prstGeom prst="rect">
            <a:avLst/>
          </a:prstGeom>
        </p:spPr>
      </p:pic>
    </p:spTree>
    <p:extLst>
      <p:ext uri="{BB962C8B-B14F-4D97-AF65-F5344CB8AC3E}">
        <p14:creationId xmlns:p14="http://schemas.microsoft.com/office/powerpoint/2010/main" val="598087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590" y="1241513"/>
            <a:ext cx="9144000" cy="2146457"/>
          </a:xfrm>
        </p:spPr>
        <p:txBody>
          <a:bodyPr>
            <a:normAutofit fontScale="90000"/>
          </a:bodyPr>
          <a:lstStyle/>
          <a:p>
            <a:r>
              <a:rPr lang="hr-HR" dirty="0" smtClean="0"/>
              <a:t/>
            </a:r>
            <a:br>
              <a:rPr lang="hr-HR" dirty="0" smtClean="0"/>
            </a:br>
            <a:r>
              <a:rPr lang="hr-HR" dirty="0">
                <a:solidFill>
                  <a:schemeClr val="accent1">
                    <a:lumMod val="75000"/>
                  </a:schemeClr>
                </a:solidFill>
              </a:rPr>
              <a:t/>
            </a:r>
            <a:br>
              <a:rPr lang="hr-HR" dirty="0">
                <a:solidFill>
                  <a:schemeClr val="accent1">
                    <a:lumMod val="75000"/>
                  </a:schemeClr>
                </a:solidFill>
              </a:rPr>
            </a:br>
            <a:endParaRPr lang="hr-HR" dirty="0">
              <a:solidFill>
                <a:schemeClr val="accent1">
                  <a:lumMod val="75000"/>
                </a:schemeClr>
              </a:solidFill>
            </a:endParaRPr>
          </a:p>
        </p:txBody>
      </p:sp>
      <p:sp>
        <p:nvSpPr>
          <p:cNvPr id="5" name="Rectangle 4"/>
          <p:cNvSpPr/>
          <p:nvPr/>
        </p:nvSpPr>
        <p:spPr>
          <a:xfrm>
            <a:off x="2154888" y="1027167"/>
            <a:ext cx="4988866" cy="923330"/>
          </a:xfrm>
          <a:prstGeom prst="rect">
            <a:avLst/>
          </a:prstGeom>
        </p:spPr>
        <p:txBody>
          <a:bodyPr wrap="none">
            <a:spAutoFit/>
          </a:bodyPr>
          <a:lstStyle/>
          <a:p>
            <a:r>
              <a:rPr lang="hr-HR" sz="5400" dirty="0" smtClean="0"/>
              <a:t>8. </a:t>
            </a:r>
            <a:r>
              <a:rPr lang="hr-HR" sz="5400" dirty="0" smtClean="0">
                <a:solidFill>
                  <a:schemeClr val="accent1">
                    <a:lumMod val="75000"/>
                  </a:schemeClr>
                </a:solidFill>
                <a:latin typeface="+mj-lt"/>
                <a:ea typeface="+mj-ea"/>
                <a:cs typeface="+mj-cs"/>
              </a:rPr>
              <a:t>DUPLICIRANJE </a:t>
            </a:r>
            <a:endParaRPr lang="hr-HR" sz="5400" dirty="0">
              <a:solidFill>
                <a:schemeClr val="accent1">
                  <a:lumMod val="75000"/>
                </a:schemeClr>
              </a:solidFill>
              <a:latin typeface="+mj-lt"/>
              <a:ea typeface="+mj-ea"/>
              <a:cs typeface="+mj-cs"/>
            </a:endParaRPr>
          </a:p>
        </p:txBody>
      </p:sp>
      <p:sp>
        <p:nvSpPr>
          <p:cNvPr id="6" name="Rectangle 5"/>
          <p:cNvSpPr/>
          <p:nvPr/>
        </p:nvSpPr>
        <p:spPr>
          <a:xfrm>
            <a:off x="5715001" y="3526768"/>
            <a:ext cx="6096000" cy="1477328"/>
          </a:xfrm>
          <a:prstGeom prst="rect">
            <a:avLst/>
          </a:prstGeom>
        </p:spPr>
        <p:txBody>
          <a:bodyPr>
            <a:spAutoFit/>
          </a:bodyPr>
          <a:lstStyle/>
          <a:p>
            <a:r>
              <a:rPr lang="hr-HR" dirty="0"/>
              <a:t>LAŽNA GROBNICA (</a:t>
            </a:r>
            <a:r>
              <a:rPr lang="hr-HR" dirty="0" err="1"/>
              <a:t>Tutankhamuns-tomb-would-you-visit-the-fake</a:t>
            </a:r>
            <a:r>
              <a:rPr lang="hr-HR" dirty="0"/>
              <a:t>, </a:t>
            </a:r>
            <a:r>
              <a:rPr lang="hr-HR" i="1" dirty="0" err="1"/>
              <a:t>The</a:t>
            </a:r>
            <a:r>
              <a:rPr lang="hr-HR" i="1" dirty="0"/>
              <a:t> </a:t>
            </a:r>
            <a:r>
              <a:rPr lang="hr-HR" i="1" dirty="0" err="1"/>
              <a:t>Telegraph</a:t>
            </a:r>
            <a:r>
              <a:rPr lang="hr-HR" dirty="0"/>
              <a:t>)</a:t>
            </a:r>
          </a:p>
          <a:p>
            <a:endParaRPr lang="hr-HR" dirty="0"/>
          </a:p>
          <a:p>
            <a:r>
              <a:rPr lang="hr-HR" dirty="0"/>
              <a:t>LJUDI (DEMOSTRACIJA VELIKIH ISKUSTAVA, VLASTITA ISKUSTVA, GLEDANJE VIDEA, KONCEPTUALIZACIJA).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692" y="2495916"/>
            <a:ext cx="4572000" cy="3038475"/>
          </a:xfrm>
          <a:prstGeom prst="rect">
            <a:avLst/>
          </a:prstGeom>
        </p:spPr>
      </p:pic>
      <p:sp>
        <p:nvSpPr>
          <p:cNvPr id="7" name="Rectangle 6"/>
          <p:cNvSpPr/>
          <p:nvPr/>
        </p:nvSpPr>
        <p:spPr>
          <a:xfrm>
            <a:off x="7143754" y="1304166"/>
            <a:ext cx="2735301" cy="369332"/>
          </a:xfrm>
          <a:prstGeom prst="rect">
            <a:avLst/>
          </a:prstGeom>
        </p:spPr>
        <p:txBody>
          <a:bodyPr wrap="none">
            <a:spAutoFit/>
          </a:bodyPr>
          <a:lstStyle/>
          <a:p>
            <a:r>
              <a:rPr lang="hr-HR" dirty="0"/>
              <a:t>WHS </a:t>
            </a:r>
            <a:r>
              <a:rPr lang="hr-HR" dirty="0" smtClean="0"/>
              <a:t> - PANTHEON DRUGIH</a:t>
            </a:r>
            <a:endParaRPr lang="hr-HR" dirty="0"/>
          </a:p>
        </p:txBody>
      </p:sp>
    </p:spTree>
    <p:extLst>
      <p:ext uri="{BB962C8B-B14F-4D97-AF65-F5344CB8AC3E}">
        <p14:creationId xmlns:p14="http://schemas.microsoft.com/office/powerpoint/2010/main" val="235800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743282"/>
            <a:ext cx="9144000" cy="2146457"/>
          </a:xfrm>
        </p:spPr>
        <p:txBody>
          <a:bodyPr>
            <a:normAutofit/>
          </a:bodyPr>
          <a:lstStyle/>
          <a:p>
            <a:r>
              <a:rPr lang="hr-HR" dirty="0" smtClean="0"/>
              <a:t/>
            </a:r>
            <a:br>
              <a:rPr lang="hr-HR" dirty="0" smtClean="0"/>
            </a:br>
            <a:r>
              <a:rPr lang="hr-HR" dirty="0" smtClean="0"/>
              <a:t>9. </a:t>
            </a:r>
            <a:r>
              <a:rPr lang="hr-HR" dirty="0" smtClean="0">
                <a:solidFill>
                  <a:schemeClr val="accent1">
                    <a:lumMod val="50000"/>
                  </a:schemeClr>
                </a:solidFill>
              </a:rPr>
              <a:t>ATRAKCIJE</a:t>
            </a:r>
            <a:r>
              <a:rPr lang="hr-HR" dirty="0" smtClean="0"/>
              <a:t> </a:t>
            </a:r>
            <a:r>
              <a:rPr lang="hr-HR" dirty="0" smtClean="0">
                <a:solidFill>
                  <a:schemeClr val="accent1">
                    <a:lumMod val="75000"/>
                  </a:schemeClr>
                </a:solidFill>
              </a:rPr>
              <a:t>IK</a:t>
            </a:r>
            <a:r>
              <a:rPr lang="hr-HR" dirty="0" smtClean="0">
                <a:solidFill>
                  <a:schemeClr val="accent1">
                    <a:lumMod val="50000"/>
                  </a:schemeClr>
                </a:solidFill>
              </a:rPr>
              <a:t>O</a:t>
            </a:r>
            <a:r>
              <a:rPr lang="hr-HR" dirty="0" smtClean="0">
                <a:solidFill>
                  <a:schemeClr val="accent1">
                    <a:lumMod val="75000"/>
                  </a:schemeClr>
                </a:solidFill>
              </a:rPr>
              <a:t>NE</a:t>
            </a:r>
            <a:endParaRPr lang="hr-HR" dirty="0">
              <a:solidFill>
                <a:schemeClr val="accent1">
                  <a:lumMod val="75000"/>
                </a:schemeClr>
              </a:solidFill>
            </a:endParaRPr>
          </a:p>
        </p:txBody>
      </p:sp>
      <p:sp>
        <p:nvSpPr>
          <p:cNvPr id="3" name="Rectangle 2"/>
          <p:cNvSpPr/>
          <p:nvPr/>
        </p:nvSpPr>
        <p:spPr>
          <a:xfrm>
            <a:off x="2614246" y="3375465"/>
            <a:ext cx="6887308" cy="646331"/>
          </a:xfrm>
          <a:prstGeom prst="rect">
            <a:avLst/>
          </a:prstGeom>
        </p:spPr>
        <p:txBody>
          <a:bodyPr wrap="square">
            <a:spAutoFit/>
          </a:bodyPr>
          <a:lstStyle/>
          <a:p>
            <a:r>
              <a:rPr lang="hr-HR" dirty="0" smtClean="0"/>
              <a:t>jedinstvenosti </a:t>
            </a:r>
            <a:r>
              <a:rPr lang="hr-HR" dirty="0"/>
              <a:t>od kojih posjetitelj ustukne kad ih </a:t>
            </a:r>
            <a:r>
              <a:rPr lang="hr-HR" dirty="0" smtClean="0"/>
              <a:t>vidi/koje </a:t>
            </a:r>
            <a:r>
              <a:rPr lang="hr-HR" dirty="0"/>
              <a:t>ih vode prema </a:t>
            </a:r>
            <a:r>
              <a:rPr lang="hr-HR" dirty="0" smtClean="0"/>
              <a:t>destinaciji</a:t>
            </a:r>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784" y="4258773"/>
            <a:ext cx="2676525" cy="17049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1573" y="4104908"/>
            <a:ext cx="2619375" cy="1743075"/>
          </a:xfrm>
          <a:prstGeom prst="rect">
            <a:avLst/>
          </a:prstGeom>
        </p:spPr>
      </p:pic>
      <p:sp>
        <p:nvSpPr>
          <p:cNvPr id="6" name="Rectangle 5"/>
          <p:cNvSpPr/>
          <p:nvPr/>
        </p:nvSpPr>
        <p:spPr>
          <a:xfrm>
            <a:off x="4373231" y="4445949"/>
            <a:ext cx="2941446" cy="369332"/>
          </a:xfrm>
          <a:prstGeom prst="rect">
            <a:avLst/>
          </a:prstGeom>
        </p:spPr>
        <p:txBody>
          <a:bodyPr wrap="none">
            <a:spAutoFit/>
          </a:bodyPr>
          <a:lstStyle/>
          <a:p>
            <a:r>
              <a:rPr lang="hr-HR" dirty="0"/>
              <a:t>„WORLD CLASS” DESTINACIJA</a:t>
            </a:r>
          </a:p>
        </p:txBody>
      </p:sp>
    </p:spTree>
    <p:extLst>
      <p:ext uri="{BB962C8B-B14F-4D97-AF65-F5344CB8AC3E}">
        <p14:creationId xmlns:p14="http://schemas.microsoft.com/office/powerpoint/2010/main" val="4161547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4068" y="391590"/>
            <a:ext cx="9144000" cy="2146457"/>
          </a:xfrm>
        </p:spPr>
        <p:txBody>
          <a:bodyPr>
            <a:normAutofit fontScale="90000"/>
          </a:bodyPr>
          <a:lstStyle/>
          <a:p>
            <a:r>
              <a:rPr lang="hr-HR" dirty="0" smtClean="0"/>
              <a:t/>
            </a:r>
            <a:br>
              <a:rPr lang="hr-HR" dirty="0" smtClean="0"/>
            </a:br>
            <a:r>
              <a:rPr lang="hr-HR" dirty="0" smtClean="0"/>
              <a:t>10. </a:t>
            </a:r>
            <a:r>
              <a:rPr lang="hr-HR" dirty="0">
                <a:solidFill>
                  <a:schemeClr val="accent1">
                    <a:lumMod val="75000"/>
                  </a:schemeClr>
                </a:solidFill>
              </a:rPr>
              <a:t>TEME</a:t>
            </a:r>
            <a:r>
              <a:rPr lang="hr-HR" dirty="0" smtClean="0"/>
              <a:t> </a:t>
            </a:r>
            <a:r>
              <a:rPr lang="hr-HR" dirty="0">
                <a:solidFill>
                  <a:schemeClr val="accent1">
                    <a:lumMod val="75000"/>
                  </a:schemeClr>
                </a:solidFill>
              </a:rPr>
              <a:t>OD INTERESA ZA MJESTO</a:t>
            </a:r>
          </a:p>
        </p:txBody>
      </p:sp>
      <p:sp>
        <p:nvSpPr>
          <p:cNvPr id="3" name="Rectangle 2"/>
          <p:cNvSpPr/>
          <p:nvPr/>
        </p:nvSpPr>
        <p:spPr>
          <a:xfrm>
            <a:off x="4419600" y="3264097"/>
            <a:ext cx="6541477" cy="1200329"/>
          </a:xfrm>
          <a:prstGeom prst="rect">
            <a:avLst/>
          </a:prstGeom>
        </p:spPr>
        <p:txBody>
          <a:bodyPr wrap="square">
            <a:spAutoFit/>
          </a:bodyPr>
          <a:lstStyle/>
          <a:p>
            <a:r>
              <a:rPr lang="hr-HR" dirty="0"/>
              <a:t>T</a:t>
            </a:r>
            <a:r>
              <a:rPr lang="hr-HR" dirty="0" smtClean="0"/>
              <a:t>ematska </a:t>
            </a:r>
            <a:r>
              <a:rPr lang="hr-HR" dirty="0"/>
              <a:t>tura </a:t>
            </a:r>
            <a:r>
              <a:rPr lang="hr-HR" dirty="0" err="1"/>
              <a:t>Belfast</a:t>
            </a:r>
            <a:r>
              <a:rPr lang="hr-HR" dirty="0"/>
              <a:t> = Morrison ali ne </a:t>
            </a:r>
            <a:r>
              <a:rPr lang="hr-HR" dirty="0" err="1" smtClean="0"/>
              <a:t>Jim</a:t>
            </a:r>
            <a:r>
              <a:rPr lang="hr-HR" dirty="0" smtClean="0"/>
              <a:t> </a:t>
            </a:r>
            <a:r>
              <a:rPr lang="hr-HR" dirty="0"/>
              <a:t>(prema mjestima koje je opjevao/gdje je skladao</a:t>
            </a:r>
            <a:r>
              <a:rPr lang="hr-HR" dirty="0" smtClean="0"/>
              <a:t>)</a:t>
            </a:r>
          </a:p>
          <a:p>
            <a:endParaRPr lang="hr-HR" dirty="0"/>
          </a:p>
          <a:p>
            <a:r>
              <a:rPr lang="hr-HR" dirty="0" smtClean="0"/>
              <a:t>Van Morrison „</a:t>
            </a:r>
            <a:r>
              <a:rPr lang="hr-HR" dirty="0" err="1" smtClean="0"/>
              <a:t>The</a:t>
            </a:r>
            <a:r>
              <a:rPr lang="hr-HR" dirty="0"/>
              <a:t> </a:t>
            </a:r>
            <a:r>
              <a:rPr lang="hr-HR" b="1" dirty="0" err="1"/>
              <a:t>Belfast</a:t>
            </a:r>
            <a:r>
              <a:rPr lang="hr-HR" dirty="0"/>
              <a:t> </a:t>
            </a:r>
            <a:r>
              <a:rPr lang="hr-HR" dirty="0" err="1" smtClean="0"/>
              <a:t>Cowboy</a:t>
            </a:r>
            <a:r>
              <a:rPr lang="hr-HR" dirty="0" smtClean="0"/>
              <a:t>”</a:t>
            </a:r>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13432"/>
            <a:ext cx="4191000" cy="4544568"/>
          </a:xfrm>
          <a:prstGeom prst="rect">
            <a:avLst/>
          </a:prstGeom>
        </p:spPr>
      </p:pic>
    </p:spTree>
    <p:extLst>
      <p:ext uri="{BB962C8B-B14F-4D97-AF65-F5344CB8AC3E}">
        <p14:creationId xmlns:p14="http://schemas.microsoft.com/office/powerpoint/2010/main" val="3796307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1760" y="239190"/>
            <a:ext cx="9144000" cy="2146457"/>
          </a:xfrm>
        </p:spPr>
        <p:txBody>
          <a:bodyPr>
            <a:normAutofit fontScale="90000"/>
          </a:bodyPr>
          <a:lstStyle/>
          <a:p>
            <a:r>
              <a:rPr lang="hr-HR" dirty="0" smtClean="0"/>
              <a:t/>
            </a:r>
            <a:br>
              <a:rPr lang="hr-HR" dirty="0" smtClean="0"/>
            </a:br>
            <a:r>
              <a:rPr lang="hr-HR" dirty="0" smtClean="0"/>
              <a:t>11. </a:t>
            </a:r>
            <a:r>
              <a:rPr lang="hr-HR" dirty="0" smtClean="0">
                <a:solidFill>
                  <a:schemeClr val="accent1">
                    <a:lumMod val="75000"/>
                  </a:schemeClr>
                </a:solidFill>
              </a:rPr>
              <a:t>ZABAVA, SMIJEH, SVJETLO</a:t>
            </a:r>
            <a:endParaRPr lang="hr-HR" dirty="0">
              <a:solidFill>
                <a:schemeClr val="accent1">
                  <a:lumMod val="75000"/>
                </a:schemeClr>
              </a:solidFill>
            </a:endParaRPr>
          </a:p>
        </p:txBody>
      </p:sp>
      <p:sp>
        <p:nvSpPr>
          <p:cNvPr id="3" name="Rectangle 2"/>
          <p:cNvSpPr/>
          <p:nvPr/>
        </p:nvSpPr>
        <p:spPr>
          <a:xfrm>
            <a:off x="2555631" y="2760005"/>
            <a:ext cx="6541477" cy="923330"/>
          </a:xfrm>
          <a:prstGeom prst="rect">
            <a:avLst/>
          </a:prstGeom>
        </p:spPr>
        <p:txBody>
          <a:bodyPr wrap="square">
            <a:spAutoFit/>
          </a:bodyPr>
          <a:lstStyle/>
          <a:p>
            <a:r>
              <a:rPr lang="hr-HR" dirty="0" smtClean="0"/>
              <a:t>ISTAKNI </a:t>
            </a:r>
            <a:r>
              <a:rPr lang="hr-HR" dirty="0"/>
              <a:t>KROZ TO </a:t>
            </a:r>
            <a:r>
              <a:rPr lang="hr-HR" dirty="0" smtClean="0"/>
              <a:t>ZNAČAJNOST!!! Npr. VISUALIA; PULA</a:t>
            </a:r>
          </a:p>
          <a:p>
            <a:endParaRPr lang="hr-HR" dirty="0" smtClean="0"/>
          </a:p>
          <a:p>
            <a:endParaRPr lang="hr-H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015" y="3151332"/>
            <a:ext cx="5515708" cy="3423138"/>
          </a:xfrm>
          <a:prstGeom prst="rect">
            <a:avLst/>
          </a:prstGeom>
        </p:spPr>
      </p:pic>
      <p:pic>
        <p:nvPicPr>
          <p:cNvPr id="5" name="Picture 4" descr="C:\Users\Dalibor\Desktop\170105121407-01-harbin-ice-festival-0105.jpg"/>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468015" y="3310990"/>
            <a:ext cx="4477385" cy="27031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7599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9969" y="1513390"/>
            <a:ext cx="9144000" cy="2387600"/>
          </a:xfrm>
        </p:spPr>
        <p:txBody>
          <a:bodyPr>
            <a:normAutofit/>
          </a:bodyPr>
          <a:lstStyle/>
          <a:p>
            <a:r>
              <a:rPr lang="hr-HR" dirty="0" smtClean="0">
                <a:solidFill>
                  <a:srgbClr val="FF0000"/>
                </a:solidFill>
              </a:rPr>
              <a:t>Ponavljanje gradiva</a:t>
            </a:r>
            <a:r>
              <a:rPr lang="hr-HR" dirty="0" smtClean="0"/>
              <a:t/>
            </a:r>
            <a:br>
              <a:rPr lang="hr-HR" dirty="0" smtClean="0"/>
            </a:br>
            <a:endParaRPr lang="hr-HR" dirty="0"/>
          </a:p>
        </p:txBody>
      </p:sp>
    </p:spTree>
    <p:extLst>
      <p:ext uri="{BB962C8B-B14F-4D97-AF65-F5344CB8AC3E}">
        <p14:creationId xmlns:p14="http://schemas.microsoft.com/office/powerpoint/2010/main" val="601376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9667" y="3146136"/>
            <a:ext cx="9144000" cy="2387600"/>
          </a:xfrm>
        </p:spPr>
        <p:txBody>
          <a:bodyPr>
            <a:noAutofit/>
          </a:bodyPr>
          <a:lstStyle/>
          <a:p>
            <a:r>
              <a:rPr lang="hr-HR" sz="4800" dirty="0" smtClean="0"/>
              <a:t>Današnji </a:t>
            </a:r>
            <a:r>
              <a:rPr lang="hr-HR" sz="4800" dirty="0" smtClean="0">
                <a:solidFill>
                  <a:srgbClr val="FF0000"/>
                </a:solidFill>
              </a:rPr>
              <a:t>jaki </a:t>
            </a:r>
            <a:r>
              <a:rPr lang="hr-HR" sz="4800" dirty="0" err="1" smtClean="0">
                <a:solidFill>
                  <a:srgbClr val="FF0000"/>
                </a:solidFill>
              </a:rPr>
              <a:t>motivatori</a:t>
            </a:r>
            <a:r>
              <a:rPr lang="hr-HR" sz="4800" dirty="0" smtClean="0">
                <a:solidFill>
                  <a:srgbClr val="FF0000"/>
                </a:solidFill>
              </a:rPr>
              <a:t> </a:t>
            </a:r>
            <a:r>
              <a:rPr lang="hr-HR" sz="4800" dirty="0" smtClean="0"/>
              <a:t>uključenja u putovanja:</a:t>
            </a:r>
            <a:br>
              <a:rPr lang="hr-HR" sz="4800" dirty="0" smtClean="0"/>
            </a:br>
            <a:r>
              <a:rPr lang="hr-HR" sz="4800" dirty="0" smtClean="0"/>
              <a:t>osjećaj, znanje, socijalno, pustolovno, kulturno, zdravstveno.</a:t>
            </a:r>
            <a:br>
              <a:rPr lang="hr-HR" sz="4800" dirty="0" smtClean="0"/>
            </a:br>
            <a:r>
              <a:rPr lang="hr-HR" sz="4800" dirty="0"/>
              <a:t/>
            </a:r>
            <a:br>
              <a:rPr lang="hr-HR" sz="4800" dirty="0"/>
            </a:br>
            <a:r>
              <a:rPr lang="hr-HR" sz="4800" dirty="0" smtClean="0"/>
              <a:t>                            </a:t>
            </a:r>
            <a:r>
              <a:rPr lang="hr-HR" sz="4800" i="1" dirty="0" smtClean="0"/>
              <a:t>SRI International</a:t>
            </a:r>
            <a:endParaRPr lang="hr-HR" sz="4800" i="1" dirty="0"/>
          </a:p>
        </p:txBody>
      </p:sp>
    </p:spTree>
    <p:extLst>
      <p:ext uri="{BB962C8B-B14F-4D97-AF65-F5344CB8AC3E}">
        <p14:creationId xmlns:p14="http://schemas.microsoft.com/office/powerpoint/2010/main" val="1634640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3503" y="2242343"/>
            <a:ext cx="9144000" cy="2387600"/>
          </a:xfrm>
        </p:spPr>
        <p:txBody>
          <a:bodyPr>
            <a:normAutofit fontScale="90000"/>
          </a:bodyPr>
          <a:lstStyle/>
          <a:p>
            <a:r>
              <a:rPr lang="hr-HR" dirty="0" smtClean="0"/>
              <a:t/>
            </a:r>
            <a:br>
              <a:rPr lang="hr-HR" dirty="0" smtClean="0"/>
            </a:br>
            <a:r>
              <a:rPr lang="hr-HR" dirty="0"/>
              <a:t>I</a:t>
            </a:r>
            <a:r>
              <a:rPr lang="hr-HR" dirty="0" smtClean="0"/>
              <a:t>shodi učenja</a:t>
            </a:r>
            <a:br>
              <a:rPr lang="hr-HR" dirty="0" smtClean="0"/>
            </a:br>
            <a:r>
              <a:rPr lang="hr-HR" dirty="0" smtClean="0"/>
              <a:t/>
            </a:r>
            <a:br>
              <a:rPr lang="hr-HR" dirty="0" smtClean="0"/>
            </a:br>
            <a:r>
              <a:rPr lang="hr-HR" dirty="0" smtClean="0"/>
              <a:t>- </a:t>
            </a:r>
            <a:r>
              <a:rPr lang="hr-HR" dirty="0" smtClean="0">
                <a:solidFill>
                  <a:srgbClr val="FF0000"/>
                </a:solidFill>
              </a:rPr>
              <a:t>cilj</a:t>
            </a:r>
            <a:r>
              <a:rPr lang="hr-HR" dirty="0" smtClean="0"/>
              <a:t> i </a:t>
            </a:r>
            <a:r>
              <a:rPr lang="hr-HR" dirty="0" smtClean="0">
                <a:solidFill>
                  <a:srgbClr val="FF0000"/>
                </a:solidFill>
              </a:rPr>
              <a:t>svrha</a:t>
            </a:r>
            <a:r>
              <a:rPr lang="hr-HR" dirty="0" smtClean="0"/>
              <a:t> popisivanja atrakcija</a:t>
            </a:r>
            <a:br>
              <a:rPr lang="hr-HR" dirty="0" smtClean="0"/>
            </a:br>
            <a:r>
              <a:rPr lang="hr-HR" dirty="0" smtClean="0">
                <a:solidFill>
                  <a:srgbClr val="FF0000"/>
                </a:solidFill>
              </a:rPr>
              <a:t>vizija</a:t>
            </a:r>
            <a:r>
              <a:rPr lang="hr-HR" dirty="0" smtClean="0"/>
              <a:t> i </a:t>
            </a:r>
            <a:r>
              <a:rPr lang="hr-HR" dirty="0">
                <a:solidFill>
                  <a:srgbClr val="FF0000"/>
                </a:solidFill>
              </a:rPr>
              <a:t>misija</a:t>
            </a:r>
            <a:r>
              <a:rPr lang="hr-HR" dirty="0" smtClean="0"/>
              <a:t> katalogizacije</a:t>
            </a:r>
            <a:br>
              <a:rPr lang="hr-HR" dirty="0" smtClean="0"/>
            </a:br>
            <a:endParaRPr lang="hr-HR" dirty="0"/>
          </a:p>
        </p:txBody>
      </p:sp>
    </p:spTree>
    <p:extLst>
      <p:ext uri="{BB962C8B-B14F-4D97-AF65-F5344CB8AC3E}">
        <p14:creationId xmlns:p14="http://schemas.microsoft.com/office/powerpoint/2010/main" val="3072591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9261" y="2849821"/>
            <a:ext cx="9144000" cy="2387600"/>
          </a:xfrm>
        </p:spPr>
        <p:txBody>
          <a:bodyPr>
            <a:normAutofit fontScale="90000"/>
          </a:bodyPr>
          <a:lstStyle/>
          <a:p>
            <a:r>
              <a:rPr lang="hr-HR" dirty="0" smtClean="0">
                <a:solidFill>
                  <a:srgbClr val="FF0000"/>
                </a:solidFill>
              </a:rPr>
              <a:t>Obilježja novog turizma:</a:t>
            </a:r>
            <a:r>
              <a:rPr lang="hr-HR" dirty="0" smtClean="0"/>
              <a:t/>
            </a:r>
            <a:br>
              <a:rPr lang="hr-HR" dirty="0" smtClean="0"/>
            </a:br>
            <a:r>
              <a:rPr lang="hr-HR" dirty="0" smtClean="0"/>
              <a:t>1. proizvod – ukupno iskustvo</a:t>
            </a:r>
            <a:br>
              <a:rPr lang="hr-HR" dirty="0" smtClean="0"/>
            </a:br>
            <a:r>
              <a:rPr lang="hr-HR" dirty="0" smtClean="0"/>
              <a:t>2. inovativan</a:t>
            </a:r>
            <a:br>
              <a:rPr lang="hr-HR" dirty="0" smtClean="0"/>
            </a:br>
            <a:r>
              <a:rPr lang="hr-HR" dirty="0" smtClean="0"/>
              <a:t>3. autentičan</a:t>
            </a:r>
            <a:br>
              <a:rPr lang="hr-HR" dirty="0" smtClean="0"/>
            </a:br>
            <a:r>
              <a:rPr lang="hr-HR" dirty="0" smtClean="0"/>
              <a:t>4. iskustven</a:t>
            </a:r>
            <a:br>
              <a:rPr lang="hr-HR" dirty="0" smtClean="0"/>
            </a:br>
            <a:r>
              <a:rPr lang="hr-HR" dirty="0" smtClean="0"/>
              <a:t>5. destinacijski prepoznat</a:t>
            </a:r>
            <a:endParaRPr lang="hr-HR" dirty="0"/>
          </a:p>
        </p:txBody>
      </p:sp>
    </p:spTree>
    <p:extLst>
      <p:ext uri="{BB962C8B-B14F-4D97-AF65-F5344CB8AC3E}">
        <p14:creationId xmlns:p14="http://schemas.microsoft.com/office/powerpoint/2010/main" val="405650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4018" y="2938362"/>
            <a:ext cx="9144000" cy="2387600"/>
          </a:xfrm>
        </p:spPr>
        <p:txBody>
          <a:bodyPr>
            <a:noAutofit/>
          </a:bodyPr>
          <a:lstStyle/>
          <a:p>
            <a:r>
              <a:rPr lang="hr-HR" sz="4400" dirty="0" smtClean="0">
                <a:solidFill>
                  <a:srgbClr val="FF0000"/>
                </a:solidFill>
              </a:rPr>
              <a:t>Obilježja novog proizvoda:</a:t>
            </a:r>
            <a:br>
              <a:rPr lang="hr-HR" sz="4400" dirty="0" smtClean="0">
                <a:solidFill>
                  <a:srgbClr val="FF0000"/>
                </a:solidFill>
              </a:rPr>
            </a:br>
            <a:r>
              <a:rPr lang="hr-HR" sz="4400" dirty="0" smtClean="0"/>
              <a:t>1. ukupno iskustvo </a:t>
            </a:r>
            <a:br>
              <a:rPr lang="hr-HR" sz="4400" dirty="0" smtClean="0"/>
            </a:br>
            <a:r>
              <a:rPr lang="hr-HR" sz="4400" dirty="0" smtClean="0"/>
              <a:t>2. jedinstvenost</a:t>
            </a:r>
            <a:r>
              <a:rPr lang="hr-HR" sz="4400" dirty="0"/>
              <a:t/>
            </a:r>
            <a:br>
              <a:rPr lang="hr-HR" sz="4400" dirty="0"/>
            </a:br>
            <a:r>
              <a:rPr lang="hr-HR" sz="4400" dirty="0" smtClean="0"/>
              <a:t>3. wellness</a:t>
            </a:r>
            <a:br>
              <a:rPr lang="hr-HR" sz="4400" dirty="0" smtClean="0"/>
            </a:br>
            <a:r>
              <a:rPr lang="hr-HR" sz="4400" dirty="0" smtClean="0"/>
              <a:t>4. </a:t>
            </a:r>
            <a:r>
              <a:rPr lang="hr-HR" sz="4400" i="1" dirty="0" err="1" smtClean="0"/>
              <a:t>storytelling</a:t>
            </a:r>
            <a:r>
              <a:rPr lang="hr-HR" sz="4400" i="1" dirty="0" smtClean="0"/>
              <a:t>/</a:t>
            </a:r>
            <a:r>
              <a:rPr lang="hr-HR" sz="4400" i="1" dirty="0" err="1" smtClean="0"/>
              <a:t>storydoing</a:t>
            </a:r>
            <a:r>
              <a:rPr lang="hr-HR" sz="4400" dirty="0"/>
              <a:t/>
            </a:r>
            <a:br>
              <a:rPr lang="hr-HR" sz="4400" dirty="0"/>
            </a:br>
            <a:r>
              <a:rPr lang="hr-HR" sz="4400" dirty="0" smtClean="0"/>
              <a:t>5. manifestacije </a:t>
            </a:r>
            <a:r>
              <a:rPr lang="hr-HR" sz="4400" dirty="0" smtClean="0"/>
              <a:t/>
            </a:r>
            <a:br>
              <a:rPr lang="hr-HR" sz="4400" dirty="0" smtClean="0"/>
            </a:br>
            <a:r>
              <a:rPr lang="hr-HR" sz="4400" dirty="0" smtClean="0"/>
              <a:t>(</a:t>
            </a:r>
            <a:r>
              <a:rPr lang="hr-HR" sz="4400" dirty="0" smtClean="0"/>
              <a:t>najjači </a:t>
            </a:r>
            <a:r>
              <a:rPr lang="hr-HR" sz="4400" dirty="0" err="1" smtClean="0"/>
              <a:t>motivator</a:t>
            </a:r>
            <a:r>
              <a:rPr lang="hr-HR" sz="4400" dirty="0" smtClean="0"/>
              <a:t> putovanja)</a:t>
            </a:r>
            <a:br>
              <a:rPr lang="hr-HR" sz="4400" dirty="0" smtClean="0"/>
            </a:br>
            <a:r>
              <a:rPr lang="hr-HR" sz="4400" dirty="0" smtClean="0"/>
              <a:t>6.  kulturni (kultivirani krajolik).</a:t>
            </a:r>
            <a:endParaRPr lang="hr-HR" sz="4400" dirty="0"/>
          </a:p>
        </p:txBody>
      </p:sp>
    </p:spTree>
    <p:extLst>
      <p:ext uri="{BB962C8B-B14F-4D97-AF65-F5344CB8AC3E}">
        <p14:creationId xmlns:p14="http://schemas.microsoft.com/office/powerpoint/2010/main" val="2982838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4923" y="2487265"/>
            <a:ext cx="9144000" cy="2146457"/>
          </a:xfrm>
        </p:spPr>
        <p:txBody>
          <a:bodyPr>
            <a:normAutofit fontScale="90000"/>
          </a:bodyPr>
          <a:lstStyle/>
          <a:p>
            <a:r>
              <a:rPr lang="hr-HR" dirty="0" smtClean="0"/>
              <a:t/>
            </a:r>
            <a:br>
              <a:rPr lang="hr-HR" dirty="0" smtClean="0"/>
            </a:br>
            <a:r>
              <a:rPr lang="hr-HR" dirty="0" smtClean="0"/>
              <a:t>12. </a:t>
            </a:r>
            <a:r>
              <a:rPr lang="hr-HR" dirty="0" smtClean="0">
                <a:solidFill>
                  <a:schemeClr val="accent1">
                    <a:lumMod val="75000"/>
                  </a:schemeClr>
                </a:solidFill>
              </a:rPr>
              <a:t>„ATRAKCIJE RARITETI</a:t>
            </a:r>
            <a:br>
              <a:rPr lang="hr-HR" dirty="0" smtClean="0">
                <a:solidFill>
                  <a:schemeClr val="accent1">
                    <a:lumMod val="75000"/>
                  </a:schemeClr>
                </a:solidFill>
              </a:rPr>
            </a:br>
            <a:r>
              <a:rPr lang="hr-HR" sz="4400" dirty="0" smtClean="0"/>
              <a:t>UČINJENO JEDINSTVENIM„MORAŠ </a:t>
            </a:r>
            <a:r>
              <a:rPr lang="hr-HR" sz="4400" dirty="0"/>
              <a:t>TO VIDJETI”, „TO SE SAMO TAMO MOŽE VIDJETI” </a:t>
            </a:r>
          </a:p>
        </p:txBody>
      </p:sp>
      <p:sp>
        <p:nvSpPr>
          <p:cNvPr id="3" name="Rectangle 2"/>
          <p:cNvSpPr/>
          <p:nvPr/>
        </p:nvSpPr>
        <p:spPr>
          <a:xfrm>
            <a:off x="2754923" y="4876020"/>
            <a:ext cx="6541477" cy="1754326"/>
          </a:xfrm>
          <a:prstGeom prst="rect">
            <a:avLst/>
          </a:prstGeom>
        </p:spPr>
        <p:txBody>
          <a:bodyPr wrap="square">
            <a:spAutoFit/>
          </a:bodyPr>
          <a:lstStyle/>
          <a:p>
            <a:endParaRPr lang="hr-HR" dirty="0"/>
          </a:p>
          <a:p>
            <a:r>
              <a:rPr lang="hr-HR" dirty="0" smtClean="0"/>
              <a:t>DANAS </a:t>
            </a:r>
            <a:r>
              <a:rPr lang="hr-HR" dirty="0"/>
              <a:t>TO USPORAVAJU SUVREMENE </a:t>
            </a:r>
            <a:r>
              <a:rPr lang="hr-HR" dirty="0" smtClean="0"/>
              <a:t>TEHNOLOGIJE </a:t>
            </a:r>
          </a:p>
          <a:p>
            <a:endParaRPr lang="hr-HR" dirty="0" smtClean="0"/>
          </a:p>
          <a:p>
            <a:r>
              <a:rPr lang="hr-HR" dirty="0" smtClean="0"/>
              <a:t>Npr. Santa </a:t>
            </a:r>
            <a:r>
              <a:rPr lang="hr-HR" dirty="0" err="1"/>
              <a:t>Claus</a:t>
            </a:r>
            <a:r>
              <a:rPr lang="hr-HR" dirty="0"/>
              <a:t> </a:t>
            </a:r>
            <a:r>
              <a:rPr lang="hr-HR" dirty="0" err="1" smtClean="0"/>
              <a:t>Village</a:t>
            </a:r>
            <a:r>
              <a:rPr lang="hr-HR" dirty="0"/>
              <a:t>,</a:t>
            </a:r>
            <a:r>
              <a:rPr lang="hr-HR" dirty="0" smtClean="0"/>
              <a:t> </a:t>
            </a:r>
            <a:r>
              <a:rPr lang="hr-HR" dirty="0" err="1"/>
              <a:t>Rovaniemi</a:t>
            </a:r>
            <a:r>
              <a:rPr lang="hr-HR" dirty="0"/>
              <a:t> </a:t>
            </a:r>
            <a:r>
              <a:rPr lang="hr-HR" dirty="0" smtClean="0"/>
              <a:t>Finska</a:t>
            </a:r>
            <a:endParaRPr lang="hr-HR" dirty="0"/>
          </a:p>
          <a:p>
            <a:endParaRPr lang="hr-HR" dirty="0"/>
          </a:p>
          <a:p>
            <a:endParaRPr lang="hr-HR"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6400" y="4876020"/>
            <a:ext cx="2517149" cy="182210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12477"/>
            <a:ext cx="2754923" cy="3745523"/>
          </a:xfrm>
          <a:prstGeom prst="rect">
            <a:avLst/>
          </a:prstGeom>
        </p:spPr>
      </p:pic>
      <p:sp>
        <p:nvSpPr>
          <p:cNvPr id="6" name="Rectangle 5"/>
          <p:cNvSpPr/>
          <p:nvPr/>
        </p:nvSpPr>
        <p:spPr>
          <a:xfrm>
            <a:off x="0" y="2360164"/>
            <a:ext cx="6541477" cy="1200329"/>
          </a:xfrm>
          <a:prstGeom prst="rect">
            <a:avLst/>
          </a:prstGeom>
        </p:spPr>
        <p:txBody>
          <a:bodyPr wrap="square">
            <a:spAutoFit/>
          </a:bodyPr>
          <a:lstStyle/>
          <a:p>
            <a:endParaRPr lang="hr-HR" dirty="0"/>
          </a:p>
          <a:p>
            <a:r>
              <a:rPr lang="hr-HR" dirty="0" smtClean="0"/>
              <a:t>Maroko</a:t>
            </a:r>
            <a:endParaRPr lang="hr-HR" dirty="0"/>
          </a:p>
          <a:p>
            <a:endParaRPr lang="hr-HR" dirty="0"/>
          </a:p>
          <a:p>
            <a:endParaRPr lang="hr-HR" dirty="0" smtClean="0"/>
          </a:p>
        </p:txBody>
      </p:sp>
      <p:sp>
        <p:nvSpPr>
          <p:cNvPr id="7" name="Rectangle 6"/>
          <p:cNvSpPr/>
          <p:nvPr/>
        </p:nvSpPr>
        <p:spPr>
          <a:xfrm>
            <a:off x="10503877" y="4275855"/>
            <a:ext cx="1309672" cy="1200329"/>
          </a:xfrm>
          <a:prstGeom prst="rect">
            <a:avLst/>
          </a:prstGeom>
        </p:spPr>
        <p:txBody>
          <a:bodyPr wrap="square">
            <a:spAutoFit/>
          </a:bodyPr>
          <a:lstStyle/>
          <a:p>
            <a:endParaRPr lang="hr-HR" dirty="0"/>
          </a:p>
          <a:p>
            <a:r>
              <a:rPr lang="hr-HR" dirty="0" smtClean="0"/>
              <a:t>Island</a:t>
            </a:r>
            <a:endParaRPr lang="hr-HR" dirty="0"/>
          </a:p>
          <a:p>
            <a:endParaRPr lang="hr-HR" dirty="0"/>
          </a:p>
          <a:p>
            <a:endParaRPr lang="hr-HR" dirty="0" smtClean="0"/>
          </a:p>
        </p:txBody>
      </p:sp>
    </p:spTree>
    <p:extLst>
      <p:ext uri="{BB962C8B-B14F-4D97-AF65-F5344CB8AC3E}">
        <p14:creationId xmlns:p14="http://schemas.microsoft.com/office/powerpoint/2010/main" val="1964962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6067" y="1288404"/>
            <a:ext cx="9144000" cy="2146457"/>
          </a:xfrm>
        </p:spPr>
        <p:txBody>
          <a:bodyPr>
            <a:normAutofit fontScale="90000"/>
          </a:bodyPr>
          <a:lstStyle/>
          <a:p>
            <a:r>
              <a:rPr lang="hr-HR" dirty="0" smtClean="0"/>
              <a:t/>
            </a:r>
            <a:br>
              <a:rPr lang="hr-HR" dirty="0" smtClean="0"/>
            </a:br>
            <a:r>
              <a:rPr lang="hr-HR" dirty="0" smtClean="0"/>
              <a:t>13. </a:t>
            </a:r>
            <a:r>
              <a:rPr lang="hr-HR" dirty="0">
                <a:solidFill>
                  <a:schemeClr val="accent1">
                    <a:lumMod val="75000"/>
                  </a:schemeClr>
                </a:solidFill>
              </a:rPr>
              <a:t>SIMPLIFICIRANE ATRAKCIJE</a:t>
            </a:r>
            <a:br>
              <a:rPr lang="hr-HR" dirty="0">
                <a:solidFill>
                  <a:schemeClr val="accent1">
                    <a:lumMod val="75000"/>
                  </a:schemeClr>
                </a:solidFill>
              </a:rPr>
            </a:br>
            <a:r>
              <a:rPr lang="hr-HR" sz="2000" dirty="0">
                <a:latin typeface="+mn-lt"/>
                <a:ea typeface="+mn-ea"/>
                <a:cs typeface="+mn-cs"/>
              </a:rPr>
              <a:t>„BEZ KOMPLICIRANIH PORUKA ALI NE I STERILNO</a:t>
            </a:r>
            <a:r>
              <a:rPr lang="hr-HR" sz="2000" dirty="0" smtClean="0">
                <a:latin typeface="+mn-lt"/>
                <a:ea typeface="+mn-ea"/>
                <a:cs typeface="+mn-cs"/>
              </a:rPr>
              <a:t>” </a:t>
            </a:r>
            <a:endParaRPr lang="hr-HR" sz="2000" dirty="0">
              <a:latin typeface="+mn-lt"/>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3292"/>
            <a:ext cx="3382108" cy="6350000"/>
          </a:xfrm>
          <a:prstGeom prst="rect">
            <a:avLst/>
          </a:prstGeom>
        </p:spPr>
      </p:pic>
      <p:sp>
        <p:nvSpPr>
          <p:cNvPr id="5" name="Rectangle 4"/>
          <p:cNvSpPr/>
          <p:nvPr/>
        </p:nvSpPr>
        <p:spPr>
          <a:xfrm>
            <a:off x="5555709" y="4472169"/>
            <a:ext cx="2783262" cy="369332"/>
          </a:xfrm>
          <a:prstGeom prst="rect">
            <a:avLst/>
          </a:prstGeom>
        </p:spPr>
        <p:txBody>
          <a:bodyPr wrap="none">
            <a:spAutoFit/>
          </a:bodyPr>
          <a:lstStyle/>
          <a:p>
            <a:r>
              <a:rPr lang="hr-HR" i="1" dirty="0" err="1"/>
              <a:t>please</a:t>
            </a:r>
            <a:r>
              <a:rPr lang="hr-HR" i="1" dirty="0"/>
              <a:t> </a:t>
            </a:r>
            <a:r>
              <a:rPr lang="hr-HR" i="1" dirty="0" err="1"/>
              <a:t>touch</a:t>
            </a:r>
            <a:r>
              <a:rPr lang="hr-HR" i="1" dirty="0"/>
              <a:t>, </a:t>
            </a:r>
            <a:r>
              <a:rPr lang="hr-HR" i="1" dirty="0" err="1"/>
              <a:t>smell</a:t>
            </a:r>
            <a:r>
              <a:rPr lang="hr-HR" i="1" dirty="0"/>
              <a:t>, </a:t>
            </a:r>
            <a:r>
              <a:rPr lang="hr-HR" i="1" dirty="0" err="1"/>
              <a:t>listen</a:t>
            </a:r>
            <a:r>
              <a:rPr lang="hr-HR" i="1" dirty="0"/>
              <a:t> </a:t>
            </a:r>
            <a:r>
              <a:rPr lang="hr-HR" dirty="0" smtClean="0"/>
              <a:t> </a:t>
            </a:r>
            <a:endParaRPr lang="hr-HR" dirty="0"/>
          </a:p>
        </p:txBody>
      </p:sp>
    </p:spTree>
    <p:extLst>
      <p:ext uri="{BB962C8B-B14F-4D97-AF65-F5344CB8AC3E}">
        <p14:creationId xmlns:p14="http://schemas.microsoft.com/office/powerpoint/2010/main" val="4268180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852" y="1065667"/>
            <a:ext cx="9144000" cy="2146457"/>
          </a:xfrm>
        </p:spPr>
        <p:txBody>
          <a:bodyPr>
            <a:normAutofit fontScale="90000"/>
          </a:bodyPr>
          <a:lstStyle/>
          <a:p>
            <a:r>
              <a:rPr lang="hr-HR" dirty="0" smtClean="0"/>
              <a:t/>
            </a:r>
            <a:br>
              <a:rPr lang="hr-HR" dirty="0" smtClean="0"/>
            </a:br>
            <a:r>
              <a:rPr lang="hr-HR" dirty="0" smtClean="0"/>
              <a:t>14. </a:t>
            </a:r>
            <a:r>
              <a:rPr lang="hr-HR" dirty="0">
                <a:solidFill>
                  <a:schemeClr val="accent1">
                    <a:lumMod val="75000"/>
                  </a:schemeClr>
                </a:solidFill>
              </a:rPr>
              <a:t>BEZ KONFRONTACIJE SA PROŠLOSTI</a:t>
            </a:r>
          </a:p>
        </p:txBody>
      </p:sp>
      <p:sp>
        <p:nvSpPr>
          <p:cNvPr id="3" name="Rectangle 2"/>
          <p:cNvSpPr/>
          <p:nvPr/>
        </p:nvSpPr>
        <p:spPr>
          <a:xfrm>
            <a:off x="2784230" y="3492697"/>
            <a:ext cx="6541477" cy="2031325"/>
          </a:xfrm>
          <a:prstGeom prst="rect">
            <a:avLst/>
          </a:prstGeom>
        </p:spPr>
        <p:txBody>
          <a:bodyPr wrap="square">
            <a:spAutoFit/>
          </a:bodyPr>
          <a:lstStyle/>
          <a:p>
            <a:endParaRPr lang="hr-HR" dirty="0"/>
          </a:p>
          <a:p>
            <a:endParaRPr lang="hr-HR" dirty="0"/>
          </a:p>
          <a:p>
            <a:endParaRPr lang="hr-HR" dirty="0" smtClean="0"/>
          </a:p>
          <a:p>
            <a:r>
              <a:rPr lang="hr-HR" dirty="0" smtClean="0"/>
              <a:t>(</a:t>
            </a:r>
            <a:r>
              <a:rPr lang="hr-HR" dirty="0"/>
              <a:t>NPR. </a:t>
            </a:r>
            <a:r>
              <a:rPr lang="hr-HR" i="1" dirty="0"/>
              <a:t>Laos </a:t>
            </a:r>
            <a:r>
              <a:rPr lang="hr-HR" i="1" dirty="0" err="1"/>
              <a:t>living</a:t>
            </a:r>
            <a:r>
              <a:rPr lang="hr-HR" i="1" dirty="0"/>
              <a:t> </a:t>
            </a:r>
            <a:r>
              <a:rPr lang="hr-HR" i="1" dirty="0" err="1"/>
              <a:t>culture</a:t>
            </a:r>
            <a:r>
              <a:rPr lang="hr-HR" i="1" dirty="0"/>
              <a:t> </a:t>
            </a:r>
            <a:endParaRPr lang="hr-HR" i="1" dirty="0" smtClean="0"/>
          </a:p>
          <a:p>
            <a:r>
              <a:rPr lang="hr-HR" dirty="0" smtClean="0"/>
              <a:t>(TURISTI SA NAPRTNJAČOM)</a:t>
            </a:r>
            <a:endParaRPr lang="hr-HR" dirty="0"/>
          </a:p>
          <a:p>
            <a:endParaRPr lang="hr-HR" dirty="0" smtClean="0"/>
          </a:p>
          <a:p>
            <a:r>
              <a:rPr lang="hr-HR" dirty="0" smtClean="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6968" y="3492696"/>
            <a:ext cx="5375031" cy="3365303"/>
          </a:xfrm>
          <a:prstGeom prst="rect">
            <a:avLst/>
          </a:prstGeom>
        </p:spPr>
      </p:pic>
    </p:spTree>
    <p:extLst>
      <p:ext uri="{BB962C8B-B14F-4D97-AF65-F5344CB8AC3E}">
        <p14:creationId xmlns:p14="http://schemas.microsoft.com/office/powerpoint/2010/main" val="4084609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93676" y="1547446"/>
            <a:ext cx="6706453" cy="2146457"/>
          </a:xfrm>
        </p:spPr>
        <p:txBody>
          <a:bodyPr>
            <a:noAutofit/>
          </a:bodyPr>
          <a:lstStyle/>
          <a:p>
            <a:r>
              <a:rPr lang="hr-HR" sz="4800" dirty="0" smtClean="0">
                <a:solidFill>
                  <a:schemeClr val="accent1">
                    <a:lumMod val="75000"/>
                  </a:schemeClr>
                </a:solidFill>
              </a:rPr>
              <a:t>15. ATRAKCIJE KOJE UKAZUJU NA OSJETLJIVO</a:t>
            </a:r>
            <a:br>
              <a:rPr lang="hr-HR" sz="4800" dirty="0" smtClean="0">
                <a:solidFill>
                  <a:schemeClr val="accent1">
                    <a:lumMod val="75000"/>
                  </a:schemeClr>
                </a:solidFill>
              </a:rPr>
            </a:br>
            <a:endParaRPr lang="hr-HR" sz="4800" dirty="0">
              <a:solidFill>
                <a:schemeClr val="accent1">
                  <a:lumMod val="75000"/>
                </a:schemeClr>
              </a:solidFill>
            </a:endParaRPr>
          </a:p>
        </p:txBody>
      </p:sp>
      <p:sp>
        <p:nvSpPr>
          <p:cNvPr id="3" name="Rectangle 2"/>
          <p:cNvSpPr/>
          <p:nvPr/>
        </p:nvSpPr>
        <p:spPr>
          <a:xfrm>
            <a:off x="5404339" y="2847928"/>
            <a:ext cx="6541477" cy="2308324"/>
          </a:xfrm>
          <a:prstGeom prst="rect">
            <a:avLst/>
          </a:prstGeom>
        </p:spPr>
        <p:txBody>
          <a:bodyPr wrap="square">
            <a:spAutoFit/>
          </a:bodyPr>
          <a:lstStyle/>
          <a:p>
            <a:endParaRPr lang="hr-HR" dirty="0"/>
          </a:p>
          <a:p>
            <a:endParaRPr lang="hr-HR" dirty="0"/>
          </a:p>
          <a:p>
            <a:endParaRPr lang="hr-HR" dirty="0" smtClean="0"/>
          </a:p>
          <a:p>
            <a:r>
              <a:rPr lang="hr-HR" dirty="0" smtClean="0"/>
              <a:t>SELEKTIVNI PRISTUP</a:t>
            </a:r>
          </a:p>
          <a:p>
            <a:endParaRPr lang="hr-HR" dirty="0"/>
          </a:p>
          <a:p>
            <a:r>
              <a:rPr lang="hr-HR" dirty="0"/>
              <a:t>Dobri primjeri: </a:t>
            </a:r>
            <a:endParaRPr lang="hr-HR" dirty="0" smtClean="0"/>
          </a:p>
          <a:p>
            <a:endParaRPr lang="hr-HR" dirty="0"/>
          </a:p>
          <a:p>
            <a:r>
              <a:rPr lang="hr-HR" dirty="0" smtClean="0"/>
              <a:t>npr</a:t>
            </a:r>
            <a:r>
              <a:rPr lang="hr-HR" dirty="0"/>
              <a:t>. Kanadska baština u parkovima, </a:t>
            </a:r>
            <a:r>
              <a:rPr lang="hr-HR" dirty="0" smtClean="0"/>
              <a:t>katedrale </a:t>
            </a:r>
            <a:r>
              <a:rPr lang="hr-HR" dirty="0"/>
              <a:t>u </a:t>
            </a:r>
            <a:r>
              <a:rPr lang="hr-HR" dirty="0" smtClean="0"/>
              <a:t>Engleskoj …</a:t>
            </a:r>
            <a:endParaRPr lang="hr-H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3166"/>
            <a:ext cx="5093676" cy="194016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0662"/>
            <a:ext cx="5093676" cy="3604846"/>
          </a:xfrm>
          <a:prstGeom prst="rect">
            <a:avLst/>
          </a:prstGeom>
        </p:spPr>
      </p:pic>
    </p:spTree>
    <p:extLst>
      <p:ext uri="{BB962C8B-B14F-4D97-AF65-F5344CB8AC3E}">
        <p14:creationId xmlns:p14="http://schemas.microsoft.com/office/powerpoint/2010/main" val="1215577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57799" y="1320030"/>
            <a:ext cx="6706453" cy="2146457"/>
          </a:xfrm>
        </p:spPr>
        <p:txBody>
          <a:bodyPr>
            <a:noAutofit/>
          </a:bodyPr>
          <a:lstStyle/>
          <a:p>
            <a:r>
              <a:rPr lang="hr-HR" sz="4800" dirty="0" smtClean="0">
                <a:solidFill>
                  <a:schemeClr val="accent1">
                    <a:lumMod val="75000"/>
                  </a:schemeClr>
                </a:solidFill>
              </a:rPr>
              <a:t>16. Pristup domaćem stanovništvu (VOLONTERSKE ATRAKCIJE)</a:t>
            </a:r>
            <a:endParaRPr lang="hr-HR" sz="4800" dirty="0">
              <a:solidFill>
                <a:schemeClr val="accent1">
                  <a:lumMod val="75000"/>
                </a:schemeClr>
              </a:solidFill>
            </a:endParaRPr>
          </a:p>
        </p:txBody>
      </p:sp>
      <p:sp>
        <p:nvSpPr>
          <p:cNvPr id="3" name="Rectangle 2"/>
          <p:cNvSpPr/>
          <p:nvPr/>
        </p:nvSpPr>
        <p:spPr>
          <a:xfrm>
            <a:off x="5650523" y="2888959"/>
            <a:ext cx="6541477" cy="2031325"/>
          </a:xfrm>
          <a:prstGeom prst="rect">
            <a:avLst/>
          </a:prstGeom>
        </p:spPr>
        <p:txBody>
          <a:bodyPr wrap="square">
            <a:spAutoFit/>
          </a:bodyPr>
          <a:lstStyle/>
          <a:p>
            <a:endParaRPr lang="hr-HR" dirty="0"/>
          </a:p>
          <a:p>
            <a:endParaRPr lang="hr-HR" dirty="0"/>
          </a:p>
          <a:p>
            <a:endParaRPr lang="hr-HR" dirty="0" smtClean="0"/>
          </a:p>
          <a:p>
            <a:endParaRPr lang="hr-HR" dirty="0"/>
          </a:p>
          <a:p>
            <a:r>
              <a:rPr lang="hr-HR" dirty="0" smtClean="0"/>
              <a:t>primjer: </a:t>
            </a:r>
          </a:p>
          <a:p>
            <a:endParaRPr lang="hr-HR" dirty="0"/>
          </a:p>
          <a:p>
            <a:r>
              <a:rPr lang="hr-HR" dirty="0" smtClean="0"/>
              <a:t>BOTANIČKI VRTOVI SINGAPUR</a:t>
            </a:r>
            <a:endParaRPr lang="hr-H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6141"/>
            <a:ext cx="5164015" cy="2762250"/>
          </a:xfrm>
          <a:prstGeom prst="rect">
            <a:avLst/>
          </a:prstGeom>
        </p:spPr>
      </p:pic>
      <p:sp>
        <p:nvSpPr>
          <p:cNvPr id="4" name="Rectangle 3"/>
          <p:cNvSpPr/>
          <p:nvPr/>
        </p:nvSpPr>
        <p:spPr>
          <a:xfrm>
            <a:off x="287216" y="5081969"/>
            <a:ext cx="6096000" cy="1277786"/>
          </a:xfrm>
          <a:prstGeom prst="rect">
            <a:avLst/>
          </a:prstGeom>
        </p:spPr>
        <p:txBody>
          <a:bodyPr>
            <a:spAutoFit/>
          </a:bodyPr>
          <a:lstStyle/>
          <a:p>
            <a:pPr>
              <a:lnSpc>
                <a:spcPct val="107000"/>
              </a:lnSpc>
              <a:spcAft>
                <a:spcPts val="800"/>
              </a:spcAft>
            </a:pPr>
            <a:r>
              <a:rPr lang="hr-HR" dirty="0">
                <a:latin typeface="Calibri" panose="020F0502020204030204" pitchFamily="34" charset="0"/>
                <a:ea typeface="Calibri" panose="020F0502020204030204" pitchFamily="34" charset="0"/>
                <a:cs typeface="Times New Roman" panose="02020603050405020304" pitchFamily="18" charset="0"/>
              </a:rPr>
              <a:t>DOMAĆE STANOVNIŠTVO SMATRA DA „SVOJA” DOBRA TREBAJU VIDJETI BESPLATNO čime često uništavaju ekosustav, narušavaju osjetljivo, artefakte, duh mjesta… ALI ČINE I PUNO POZITIVNIH </a:t>
            </a:r>
            <a:r>
              <a:rPr lang="hr-HR" dirty="0" smtClean="0">
                <a:latin typeface="Calibri" panose="020F0502020204030204" pitchFamily="34" charset="0"/>
                <a:ea typeface="Calibri" panose="020F0502020204030204" pitchFamily="34" charset="0"/>
                <a:cs typeface="Times New Roman" panose="02020603050405020304" pitchFamily="18" charset="0"/>
              </a:rPr>
              <a:t>EFEKATA I TREBA IH INTEGRIRATI</a:t>
            </a:r>
            <a:endParaRPr lang="hr-H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2454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452" y="0"/>
            <a:ext cx="9144000" cy="2146457"/>
          </a:xfrm>
        </p:spPr>
        <p:txBody>
          <a:bodyPr>
            <a:normAutofit/>
          </a:bodyPr>
          <a:lstStyle/>
          <a:p>
            <a:r>
              <a:rPr lang="hr-HR" dirty="0" smtClean="0">
                <a:solidFill>
                  <a:schemeClr val="accent1">
                    <a:lumMod val="75000"/>
                  </a:schemeClr>
                </a:solidFill>
              </a:rPr>
              <a:t>17. MULTISENZORSKE ATRAKCIJE </a:t>
            </a:r>
            <a:endParaRPr lang="hr-HR" dirty="0">
              <a:solidFill>
                <a:schemeClr val="accent1">
                  <a:lumMod val="75000"/>
                </a:schemeClr>
              </a:solidFill>
            </a:endParaRPr>
          </a:p>
        </p:txBody>
      </p:sp>
      <p:sp>
        <p:nvSpPr>
          <p:cNvPr id="3" name="Rectangle 2"/>
          <p:cNvSpPr/>
          <p:nvPr/>
        </p:nvSpPr>
        <p:spPr>
          <a:xfrm>
            <a:off x="5422775" y="1810436"/>
            <a:ext cx="6541477" cy="2585323"/>
          </a:xfrm>
          <a:prstGeom prst="rect">
            <a:avLst/>
          </a:prstGeom>
        </p:spPr>
        <p:txBody>
          <a:bodyPr wrap="square">
            <a:spAutoFit/>
          </a:bodyPr>
          <a:lstStyle/>
          <a:p>
            <a:endParaRPr lang="hr-HR" dirty="0"/>
          </a:p>
          <a:p>
            <a:endParaRPr lang="hr-HR" dirty="0"/>
          </a:p>
          <a:p>
            <a:endParaRPr lang="hr-HR" dirty="0" smtClean="0"/>
          </a:p>
          <a:p>
            <a:r>
              <a:rPr lang="hr-HR" dirty="0" smtClean="0"/>
              <a:t>NPR. VINSKI TURIZAM </a:t>
            </a:r>
          </a:p>
          <a:p>
            <a:r>
              <a:rPr lang="hr-HR" dirty="0" smtClean="0"/>
              <a:t>VINSKI TURISTIČKI PROIZVOD JE ISKUSTVEN, INOVATIVAN, AUTENTIČAN</a:t>
            </a:r>
          </a:p>
          <a:p>
            <a:endParaRPr lang="hr-HR" dirty="0"/>
          </a:p>
          <a:p>
            <a:r>
              <a:rPr lang="hr-HR" i="1" dirty="0" err="1" smtClean="0"/>
              <a:t>Sight</a:t>
            </a:r>
            <a:r>
              <a:rPr lang="hr-HR" i="1" dirty="0" smtClean="0"/>
              <a:t>, </a:t>
            </a:r>
            <a:r>
              <a:rPr lang="hr-HR" i="1" dirty="0" err="1" smtClean="0"/>
              <a:t>sound</a:t>
            </a:r>
            <a:r>
              <a:rPr lang="hr-HR" i="1" dirty="0" smtClean="0"/>
              <a:t>, </a:t>
            </a:r>
            <a:r>
              <a:rPr lang="hr-HR" i="1" dirty="0" err="1" smtClean="0"/>
              <a:t>smell</a:t>
            </a:r>
            <a:r>
              <a:rPr lang="hr-HR" i="1" dirty="0" smtClean="0"/>
              <a:t>, taste </a:t>
            </a:r>
            <a:r>
              <a:rPr lang="hr-HR" i="1" dirty="0" err="1" smtClean="0"/>
              <a:t>and</a:t>
            </a:r>
            <a:r>
              <a:rPr lang="hr-HR" i="1" dirty="0" smtClean="0"/>
              <a:t> </a:t>
            </a:r>
            <a:r>
              <a:rPr lang="hr-HR" i="1" dirty="0" err="1" smtClean="0"/>
              <a:t>touch</a:t>
            </a:r>
            <a:r>
              <a:rPr lang="hr-HR" i="1" dirty="0" smtClean="0"/>
              <a:t> </a:t>
            </a:r>
            <a:r>
              <a:rPr lang="hr-HR" dirty="0" smtClean="0"/>
              <a:t>(direktna veza sa emocijama klijenta (osjećaj ugode, zadovoljstva, uzbuđenja, svjesnosti, veselja) </a:t>
            </a:r>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102" y="1480408"/>
            <a:ext cx="2552700" cy="17907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9102" y="3524221"/>
            <a:ext cx="2619375" cy="1743075"/>
          </a:xfrm>
          <a:prstGeom prst="rect">
            <a:avLst/>
          </a:prstGeom>
        </p:spPr>
      </p:pic>
      <p:sp>
        <p:nvSpPr>
          <p:cNvPr id="5" name="Rectangle 4"/>
          <p:cNvSpPr/>
          <p:nvPr/>
        </p:nvSpPr>
        <p:spPr>
          <a:xfrm>
            <a:off x="5469667" y="4711897"/>
            <a:ext cx="6096000" cy="1200329"/>
          </a:xfrm>
          <a:prstGeom prst="rect">
            <a:avLst/>
          </a:prstGeom>
        </p:spPr>
        <p:txBody>
          <a:bodyPr>
            <a:spAutoFit/>
          </a:bodyPr>
          <a:lstStyle/>
          <a:p>
            <a:r>
              <a:rPr lang="hr-HR" dirty="0"/>
              <a:t>Dimenzije doživljaja: </a:t>
            </a:r>
            <a:r>
              <a:rPr lang="hr-HR" dirty="0" smtClean="0"/>
              <a:t>6 A elementi</a:t>
            </a:r>
          </a:p>
          <a:p>
            <a:endParaRPr lang="hr-HR" dirty="0"/>
          </a:p>
          <a:p>
            <a:r>
              <a:rPr lang="hr-HR" dirty="0" smtClean="0"/>
              <a:t>•Očekivanje </a:t>
            </a:r>
            <a:r>
              <a:rPr lang="hr-HR" dirty="0"/>
              <a:t>(</a:t>
            </a:r>
            <a:r>
              <a:rPr lang="hr-HR" dirty="0" err="1"/>
              <a:t>anticipation</a:t>
            </a:r>
            <a:r>
              <a:rPr lang="hr-HR" dirty="0"/>
              <a:t>) •</a:t>
            </a:r>
            <a:r>
              <a:rPr lang="hr-HR" dirty="0" smtClean="0"/>
              <a:t>Dolazak  </a:t>
            </a:r>
            <a:r>
              <a:rPr lang="hr-HR" dirty="0"/>
              <a:t>•Atmosfera •‘Apetit’ •Aktivnosti •Pomoćna sredstva i materijali</a:t>
            </a:r>
          </a:p>
        </p:txBody>
      </p:sp>
    </p:spTree>
    <p:extLst>
      <p:ext uri="{BB962C8B-B14F-4D97-AF65-F5344CB8AC3E}">
        <p14:creationId xmlns:p14="http://schemas.microsoft.com/office/powerpoint/2010/main" val="1438900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43898" y="233682"/>
            <a:ext cx="6541477" cy="5632311"/>
          </a:xfrm>
          <a:prstGeom prst="rect">
            <a:avLst/>
          </a:prstGeom>
        </p:spPr>
        <p:txBody>
          <a:bodyPr wrap="square">
            <a:spAutoFit/>
          </a:bodyPr>
          <a:lstStyle/>
          <a:p>
            <a:endParaRPr lang="hr-HR" dirty="0"/>
          </a:p>
          <a:p>
            <a:endParaRPr lang="hr-HR" dirty="0"/>
          </a:p>
          <a:p>
            <a:endParaRPr lang="hr-HR" dirty="0" smtClean="0"/>
          </a:p>
          <a:p>
            <a:r>
              <a:rPr lang="hr-HR" dirty="0" smtClean="0"/>
              <a:t>NPR. </a:t>
            </a:r>
            <a:r>
              <a:rPr lang="en-US" b="1" dirty="0"/>
              <a:t>Tuscany bike tour: the ultimate wine &amp; olive oil tour by </a:t>
            </a:r>
            <a:r>
              <a:rPr lang="en-US" b="1" dirty="0" smtClean="0"/>
              <a:t>bike</a:t>
            </a:r>
            <a:endParaRPr lang="hr-HR" b="1" dirty="0" smtClean="0"/>
          </a:p>
          <a:p>
            <a:endParaRPr lang="hr-HR" b="1" dirty="0"/>
          </a:p>
          <a:p>
            <a:r>
              <a:rPr lang="en-US" b="1" dirty="0" smtClean="0"/>
              <a:t>Inclusions</a:t>
            </a:r>
            <a:endParaRPr lang="en-US" b="1" dirty="0"/>
          </a:p>
          <a:p>
            <a:r>
              <a:rPr lang="en-US" dirty="0"/>
              <a:t>Small group Tuscany wine tour from Florence</a:t>
            </a:r>
          </a:p>
          <a:p>
            <a:r>
              <a:rPr lang="en-US" dirty="0"/>
              <a:t>Transportation IN/OUT town</a:t>
            </a:r>
          </a:p>
          <a:p>
            <a:r>
              <a:rPr lang="en-US" dirty="0"/>
              <a:t>21 and 24 speed bikes</a:t>
            </a:r>
          </a:p>
          <a:p>
            <a:r>
              <a:rPr lang="en-US" dirty="0"/>
              <a:t>Water bottle</a:t>
            </a:r>
          </a:p>
          <a:p>
            <a:r>
              <a:rPr lang="en-US" dirty="0"/>
              <a:t>Helmets</a:t>
            </a:r>
          </a:p>
          <a:p>
            <a:r>
              <a:rPr lang="en-US" dirty="0"/>
              <a:t>Olive-oil picnic in the countryside</a:t>
            </a:r>
          </a:p>
          <a:p>
            <a:r>
              <a:rPr lang="en-US" dirty="0"/>
              <a:t>Tuscan Lunch</a:t>
            </a:r>
          </a:p>
          <a:p>
            <a:r>
              <a:rPr lang="en-US" dirty="0"/>
              <a:t>Wine tasting</a:t>
            </a:r>
          </a:p>
          <a:p>
            <a:r>
              <a:rPr lang="en-US" dirty="0"/>
              <a:t>Guided tour of 2 wineries and their cellars</a:t>
            </a:r>
          </a:p>
          <a:p>
            <a:r>
              <a:rPr lang="en-US" dirty="0"/>
              <a:t>Professional Tour Escort</a:t>
            </a:r>
          </a:p>
          <a:p>
            <a:r>
              <a:rPr lang="en-US" dirty="0"/>
              <a:t>Minivan Support</a:t>
            </a:r>
          </a:p>
          <a:p>
            <a:r>
              <a:rPr lang="en-US" dirty="0"/>
              <a:t>Free subscription to our Food &amp; Wine Club (25-Euro value), to access special discounts online on wine and typical products</a:t>
            </a:r>
          </a:p>
          <a:p>
            <a:r>
              <a:rPr lang="en-US" dirty="0"/>
              <a:t>People on this tour: min1 - max12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102" y="401885"/>
            <a:ext cx="2552700" cy="17907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427" y="2363637"/>
            <a:ext cx="2619375" cy="1743075"/>
          </a:xfrm>
          <a:prstGeom prst="rect">
            <a:avLst/>
          </a:prstGeom>
        </p:spPr>
      </p:pic>
      <p:sp>
        <p:nvSpPr>
          <p:cNvPr id="2" name="Rectangle 2"/>
          <p:cNvSpPr>
            <a:spLocks noChangeArrowheads="1"/>
          </p:cNvSpPr>
          <p:nvPr/>
        </p:nvSpPr>
        <p:spPr bwMode="auto">
          <a:xfrm>
            <a:off x="552200" y="6447650"/>
            <a:ext cx="778339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r-HR" altLang="sr-Latn-RS"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Slika 19. </a:t>
            </a:r>
            <a:r>
              <a:rPr kumimoji="0" lang="hr-HR" altLang="sr-Latn-RS" sz="12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Bordeaux</a:t>
            </a:r>
            <a:r>
              <a:rPr kumimoji="0" lang="hr-HR" altLang="sr-Latn-RS"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vinski festival </a:t>
            </a:r>
            <a:r>
              <a:rPr kumimoji="0" lang="hr-HR" altLang="sr-Latn-R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hr-HR" altLang="sr-Latn-RS"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ku</a:t>
            </a:r>
            <a:r>
              <a:rPr kumimoji="0" lang="hr-HR" altLang="sr-Latn-R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š</a:t>
            </a:r>
            <a:r>
              <a:rPr kumimoji="0" lang="hr-HR" altLang="sr-Latn-RS"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anje vina na brodicama</a:t>
            </a:r>
            <a:endParaRPr kumimoji="0" lang="hr-HR" altLang="sr-Latn-R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altLang="sr-Latn-RS" sz="1800" b="0" i="0" u="none" strike="noStrike" cap="none" normalizeH="0" baseline="0" dirty="0" smtClean="0">
              <a:ln>
                <a:noFill/>
              </a:ln>
              <a:solidFill>
                <a:schemeClr val="tx1"/>
              </a:solidFill>
              <a:effectLst/>
              <a:latin typeface="Arial" panose="020B0604020202020204" pitchFamily="34" charset="0"/>
            </a:endParaRPr>
          </a:p>
        </p:txBody>
      </p:sp>
      <p:pic>
        <p:nvPicPr>
          <p:cNvPr id="7" name="Picture 6" descr="C:\Users\Dalibor\Desktop\Bordeaux-Fete-le-Vin-accueille-la-Tall-Ships-Regatta_format_780x490.jpg"/>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19648" y="4394370"/>
            <a:ext cx="2872154" cy="19912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19019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452" y="0"/>
            <a:ext cx="9144000" cy="2146457"/>
          </a:xfrm>
        </p:spPr>
        <p:txBody>
          <a:bodyPr>
            <a:normAutofit/>
          </a:bodyPr>
          <a:lstStyle/>
          <a:p>
            <a:r>
              <a:rPr lang="hr-HR" dirty="0" smtClean="0">
                <a:solidFill>
                  <a:schemeClr val="accent1">
                    <a:lumMod val="75000"/>
                  </a:schemeClr>
                </a:solidFill>
              </a:rPr>
              <a:t>18. MANIFESTACIJE KAO ATRAKCIJE </a:t>
            </a:r>
            <a:endParaRPr lang="hr-HR" dirty="0">
              <a:solidFill>
                <a:schemeClr val="accent1">
                  <a:lumMod val="75000"/>
                </a:schemeClr>
              </a:solidFill>
            </a:endParaRPr>
          </a:p>
        </p:txBody>
      </p:sp>
      <p:sp>
        <p:nvSpPr>
          <p:cNvPr id="3" name="Rectangle 2"/>
          <p:cNvSpPr/>
          <p:nvPr/>
        </p:nvSpPr>
        <p:spPr>
          <a:xfrm>
            <a:off x="4496651" y="1587698"/>
            <a:ext cx="6541477" cy="4801314"/>
          </a:xfrm>
          <a:prstGeom prst="rect">
            <a:avLst/>
          </a:prstGeom>
        </p:spPr>
        <p:txBody>
          <a:bodyPr wrap="square">
            <a:spAutoFit/>
          </a:bodyPr>
          <a:lstStyle/>
          <a:p>
            <a:endParaRPr lang="hr-HR" dirty="0"/>
          </a:p>
          <a:p>
            <a:endParaRPr lang="hr-HR" dirty="0"/>
          </a:p>
          <a:p>
            <a:r>
              <a:rPr lang="hr-HR" dirty="0" smtClean="0"/>
              <a:t>PROŠIRENA TURISTIČKA ISKUSTVA</a:t>
            </a:r>
          </a:p>
          <a:p>
            <a:r>
              <a:rPr lang="hr-HR" dirty="0" smtClean="0"/>
              <a:t>NPR. FESTIVALI I SPECIJALNI DOGAĐAJI</a:t>
            </a:r>
          </a:p>
          <a:p>
            <a:r>
              <a:rPr lang="hr-HR" dirty="0" smtClean="0"/>
              <a:t>Vezuje ih se uz : kulturu, poslovanje, politiku, obrazovanje, sport, privatne događaje.</a:t>
            </a:r>
          </a:p>
          <a:p>
            <a:r>
              <a:rPr lang="hr-HR" dirty="0" smtClean="0"/>
              <a:t>MARKETING+FINANCIJE+OPERATIVNI DIO+LEGISLATIVA</a:t>
            </a:r>
          </a:p>
          <a:p>
            <a:r>
              <a:rPr lang="hr-HR" dirty="0" smtClean="0"/>
              <a:t>Koristi i za ponuđače i posjetitelje! Ali i negativne konotacije…</a:t>
            </a:r>
          </a:p>
          <a:p>
            <a:r>
              <a:rPr lang="hr-HR" dirty="0" smtClean="0"/>
              <a:t> SOCIJALNO i KULTURNO/FIZIČKO i EKOLOŠKO/POLITIČKO</a:t>
            </a:r>
          </a:p>
          <a:p>
            <a:r>
              <a:rPr lang="hr-HR" dirty="0" smtClean="0"/>
              <a:t>Obilježja manifestacija</a:t>
            </a:r>
          </a:p>
          <a:p>
            <a:endParaRPr lang="hr-HR" dirty="0"/>
          </a:p>
          <a:p>
            <a:r>
              <a:rPr lang="hr-HR" dirty="0" smtClean="0">
                <a:solidFill>
                  <a:srgbClr val="FF0000"/>
                </a:solidFill>
              </a:rPr>
              <a:t>Osnovna</a:t>
            </a:r>
            <a:r>
              <a:rPr lang="hr-HR" dirty="0" smtClean="0"/>
              <a:t>: </a:t>
            </a:r>
            <a:r>
              <a:rPr lang="hr-HR" dirty="0"/>
              <a:t>jedinstvenost i ograničeno </a:t>
            </a:r>
            <a:r>
              <a:rPr lang="hr-HR" dirty="0" smtClean="0"/>
              <a:t>trajanje</a:t>
            </a:r>
          </a:p>
          <a:p>
            <a:r>
              <a:rPr lang="hr-HR" dirty="0" err="1" smtClean="0">
                <a:solidFill>
                  <a:srgbClr val="FF0000"/>
                </a:solidFill>
              </a:rPr>
              <a:t>Podržavajuća</a:t>
            </a:r>
            <a:r>
              <a:rPr lang="hr-HR" dirty="0" smtClean="0"/>
              <a:t>: stvaranja </a:t>
            </a:r>
            <a:r>
              <a:rPr lang="hr-HR" dirty="0"/>
              <a:t>posebnog </a:t>
            </a:r>
            <a:r>
              <a:rPr lang="hr-HR" dirty="0" smtClean="0"/>
              <a:t>ozračja, slavljenički </a:t>
            </a:r>
            <a:r>
              <a:rPr lang="hr-HR" dirty="0"/>
              <a:t>duh, jedinstvenost, kvaliteta, autentičnost, tradicija, gostoljubivost, tematika i </a:t>
            </a:r>
            <a:r>
              <a:rPr lang="hr-HR" dirty="0" smtClean="0"/>
              <a:t>simboličnost.</a:t>
            </a:r>
          </a:p>
          <a:p>
            <a:endParaRPr lang="hr-HR" dirty="0"/>
          </a:p>
          <a:p>
            <a:r>
              <a:rPr lang="hr-HR" dirty="0"/>
              <a:t>Rizici: </a:t>
            </a:r>
            <a:r>
              <a:rPr lang="hr-HR" dirty="0" smtClean="0"/>
              <a:t>uspješnost, vrijeme, razine posjeta, financiranje, sigurnost. </a:t>
            </a:r>
            <a:endParaRPr lang="hr-H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339" y="1541584"/>
            <a:ext cx="2636225" cy="21126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477" y="3988355"/>
            <a:ext cx="2609850" cy="1752600"/>
          </a:xfrm>
          <a:prstGeom prst="rect">
            <a:avLst/>
          </a:prstGeom>
        </p:spPr>
      </p:pic>
    </p:spTree>
    <p:extLst>
      <p:ext uri="{BB962C8B-B14F-4D97-AF65-F5344CB8AC3E}">
        <p14:creationId xmlns:p14="http://schemas.microsoft.com/office/powerpoint/2010/main" val="666818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4124" y="2635279"/>
            <a:ext cx="9144000" cy="2387600"/>
          </a:xfrm>
        </p:spPr>
        <p:txBody>
          <a:bodyPr>
            <a:noAutofit/>
          </a:bodyPr>
          <a:lstStyle/>
          <a:p>
            <a:r>
              <a:rPr lang="hr-HR" sz="2800" dirty="0" smtClean="0"/>
              <a:t/>
            </a:r>
            <a:br>
              <a:rPr lang="hr-HR" sz="2800" dirty="0" smtClean="0"/>
            </a:br>
            <a:r>
              <a:rPr lang="hr-HR" sz="3600" dirty="0">
                <a:solidFill>
                  <a:srgbClr val="FF0000"/>
                </a:solidFill>
              </a:rPr>
              <a:t>ITA </a:t>
            </a:r>
            <a:r>
              <a:rPr lang="hr-HR" sz="3600" dirty="0" smtClean="0">
                <a:solidFill>
                  <a:srgbClr val="FF0000"/>
                </a:solidFill>
              </a:rPr>
              <a:t>cilj: </a:t>
            </a:r>
            <a:r>
              <a:rPr lang="hr-HR" sz="3600" dirty="0" smtClean="0"/>
              <a:t>identifikacija, sistematizacija, turistička valorizacija dobara </a:t>
            </a:r>
            <a:br>
              <a:rPr lang="hr-HR" sz="3600" dirty="0" smtClean="0"/>
            </a:br>
            <a:r>
              <a:rPr lang="hr-HR" sz="3600" u="sng" dirty="0" smtClean="0"/>
              <a:t>pomoćni cilj</a:t>
            </a:r>
            <a:r>
              <a:rPr lang="hr-HR" sz="3600" dirty="0" smtClean="0"/>
              <a:t>: ekonomska procjena privlačnosti, dizajna, značaja i uklopljenosti u okruženje.</a:t>
            </a:r>
            <a:br>
              <a:rPr lang="hr-HR" sz="3600" dirty="0" smtClean="0"/>
            </a:br>
            <a:r>
              <a:rPr lang="hr-HR" sz="3600" dirty="0" smtClean="0"/>
              <a:t/>
            </a:r>
            <a:br>
              <a:rPr lang="hr-HR" sz="3600" dirty="0" smtClean="0"/>
            </a:br>
            <a:r>
              <a:rPr lang="hr-HR" sz="3600" dirty="0">
                <a:solidFill>
                  <a:srgbClr val="FF0000"/>
                </a:solidFill>
              </a:rPr>
              <a:t>ITA svrha</a:t>
            </a:r>
            <a:r>
              <a:rPr lang="hr-HR" sz="3600" dirty="0" smtClean="0">
                <a:solidFill>
                  <a:srgbClr val="FF0000"/>
                </a:solidFill>
              </a:rPr>
              <a:t>: </a:t>
            </a:r>
            <a:r>
              <a:rPr lang="hr-HR" sz="3600" dirty="0" smtClean="0"/>
              <a:t>olakšano planiranje dionicima destinacije (unutarnjim i vanjskim).</a:t>
            </a:r>
            <a:endParaRPr lang="hr-HR" sz="3600" dirty="0"/>
          </a:p>
        </p:txBody>
      </p:sp>
    </p:spTree>
    <p:extLst>
      <p:ext uri="{BB962C8B-B14F-4D97-AF65-F5344CB8AC3E}">
        <p14:creationId xmlns:p14="http://schemas.microsoft.com/office/powerpoint/2010/main" val="4263165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05069385"/>
              </p:ext>
            </p:extLst>
          </p:nvPr>
        </p:nvGraphicFramePr>
        <p:xfrm>
          <a:off x="2022231" y="1406768"/>
          <a:ext cx="7330514" cy="3650826"/>
        </p:xfrm>
        <a:graphic>
          <a:graphicData uri="http://schemas.openxmlformats.org/drawingml/2006/table">
            <a:tbl>
              <a:tblPr firstRow="1" firstCol="1" bandRow="1">
                <a:tableStyleId>{5C22544A-7EE6-4342-B048-85BDC9FD1C3A}</a:tableStyleId>
              </a:tblPr>
              <a:tblGrid>
                <a:gridCol w="570935">
                  <a:extLst>
                    <a:ext uri="{9D8B030D-6E8A-4147-A177-3AD203B41FA5}">
                      <a16:colId xmlns:a16="http://schemas.microsoft.com/office/drawing/2014/main" val="1100350304"/>
                    </a:ext>
                  </a:extLst>
                </a:gridCol>
                <a:gridCol w="3103648">
                  <a:extLst>
                    <a:ext uri="{9D8B030D-6E8A-4147-A177-3AD203B41FA5}">
                      <a16:colId xmlns:a16="http://schemas.microsoft.com/office/drawing/2014/main" val="2305066172"/>
                    </a:ext>
                  </a:extLst>
                </a:gridCol>
                <a:gridCol w="3655931">
                  <a:extLst>
                    <a:ext uri="{9D8B030D-6E8A-4147-A177-3AD203B41FA5}">
                      <a16:colId xmlns:a16="http://schemas.microsoft.com/office/drawing/2014/main" val="3446346846"/>
                    </a:ext>
                  </a:extLst>
                </a:gridCol>
              </a:tblGrid>
              <a:tr h="472375">
                <a:tc>
                  <a:txBody>
                    <a:bodyPr/>
                    <a:lstStyle/>
                    <a:p>
                      <a:pPr algn="just">
                        <a:lnSpc>
                          <a:spcPct val="107000"/>
                        </a:lnSpc>
                        <a:spcAft>
                          <a:spcPts val="0"/>
                        </a:spcAft>
                      </a:pPr>
                      <a:r>
                        <a:rPr lang="hr-HR" sz="1100">
                          <a:effectLst/>
                        </a:rPr>
                        <a:t>Br.</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hr-HR" sz="1100" dirty="0" smtClean="0">
                          <a:effectLst/>
                        </a:rPr>
                        <a:t>Sport </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hr-HR" sz="1100">
                          <a:effectLst/>
                        </a:rPr>
                        <a:t>Prilagodbe</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1269591"/>
                  </a:ext>
                </a:extLst>
              </a:tr>
              <a:tr h="472375">
                <a:tc>
                  <a:txBody>
                    <a:bodyPr/>
                    <a:lstStyle/>
                    <a:p>
                      <a:pPr algn="just">
                        <a:lnSpc>
                          <a:spcPct val="107000"/>
                        </a:lnSpc>
                        <a:spcAft>
                          <a:spcPts val="0"/>
                        </a:spcAft>
                      </a:pPr>
                      <a:r>
                        <a:rPr lang="hr-HR" sz="1100">
                          <a:effectLst/>
                        </a:rPr>
                        <a:t>1.</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hr-HR" sz="1100" dirty="0" smtClean="0">
                          <a:effectLst/>
                        </a:rPr>
                        <a:t>Participacija</a:t>
                      </a:r>
                      <a:r>
                        <a:rPr lang="hr-HR" sz="1100" baseline="0" dirty="0" smtClean="0">
                          <a:effectLst/>
                        </a:rPr>
                        <a:t> i osjećaj pripadnosti</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hr-HR" sz="1100" dirty="0" smtClean="0"/>
                        <a:t>Obnova duha i tijela</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093061"/>
                  </a:ext>
                </a:extLst>
              </a:tr>
              <a:tr h="472375">
                <a:tc>
                  <a:txBody>
                    <a:bodyPr/>
                    <a:lstStyle/>
                    <a:p>
                      <a:pPr algn="just">
                        <a:lnSpc>
                          <a:spcPct val="107000"/>
                        </a:lnSpc>
                        <a:spcAft>
                          <a:spcPts val="0"/>
                        </a:spcAft>
                      </a:pPr>
                      <a:r>
                        <a:rPr lang="hr-HR" sz="1100" dirty="0">
                          <a:effectLst/>
                        </a:rPr>
                        <a:t>2.</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hr-HR" sz="1100" dirty="0" smtClean="0"/>
                        <a:t>Razvoj empatije prema sportu</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hr-HR" sz="1100" dirty="0" smtClean="0"/>
                        <a:t>Spoznaja</a:t>
                      </a:r>
                      <a:r>
                        <a:rPr lang="hr-HR" sz="1100" baseline="0" dirty="0" smtClean="0"/>
                        <a:t> </a:t>
                      </a:r>
                      <a:r>
                        <a:rPr lang="hr-HR" sz="1100" dirty="0" smtClean="0"/>
                        <a:t>autentičnosti prostora i drugih utjecaja</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9650607"/>
                  </a:ext>
                </a:extLst>
              </a:tr>
              <a:tr h="472375">
                <a:tc>
                  <a:txBody>
                    <a:bodyPr/>
                    <a:lstStyle/>
                    <a:p>
                      <a:pPr algn="just">
                        <a:lnSpc>
                          <a:spcPct val="107000"/>
                        </a:lnSpc>
                        <a:spcAft>
                          <a:spcPts val="0"/>
                        </a:spcAft>
                      </a:pPr>
                      <a:r>
                        <a:rPr lang="hr-HR" sz="1100" dirty="0">
                          <a:effectLst/>
                        </a:rPr>
                        <a:t>3.</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hr-HR" sz="1100" dirty="0" smtClean="0"/>
                        <a:t>Očekivane vrijednosti i ponašanja</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hr-HR" sz="1100" dirty="0" smtClean="0">
                          <a:effectLst/>
                          <a:latin typeface="Calibri" panose="020F0502020204030204" pitchFamily="34" charset="0"/>
                          <a:ea typeface="Calibri" panose="020F0502020204030204" pitchFamily="34" charset="0"/>
                          <a:cs typeface="Times New Roman" panose="02020603050405020304" pitchFamily="18" charset="0"/>
                        </a:rPr>
                        <a:t>Moguća ograničenja: novac, vrijeme,</a:t>
                      </a:r>
                      <a:r>
                        <a:rPr lang="hr-HR" sz="1100" baseline="0" dirty="0" smtClean="0">
                          <a:effectLst/>
                          <a:latin typeface="Calibri" panose="020F0502020204030204" pitchFamily="34" charset="0"/>
                          <a:ea typeface="Calibri" panose="020F0502020204030204" pitchFamily="34" charset="0"/>
                          <a:cs typeface="Times New Roman" panose="02020603050405020304" pitchFamily="18" charset="0"/>
                        </a:rPr>
                        <a:t> aktivnosti</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5404346"/>
                  </a:ext>
                </a:extLst>
              </a:tr>
              <a:tr h="944746">
                <a:tc>
                  <a:txBody>
                    <a:bodyPr/>
                    <a:lstStyle/>
                    <a:p>
                      <a:pPr algn="just">
                        <a:lnSpc>
                          <a:spcPct val="107000"/>
                        </a:lnSpc>
                        <a:spcAft>
                          <a:spcPts val="0"/>
                        </a:spcAft>
                      </a:pPr>
                      <a:r>
                        <a:rPr lang="hr-HR" sz="1100">
                          <a:effectLst/>
                        </a:rPr>
                        <a:t>4.</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hr-HR" sz="1100" dirty="0" smtClean="0"/>
                        <a:t>Transformacija kroz inicijative sa lokalnim stanovništvom</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l-PL" sz="1100" dirty="0" smtClean="0"/>
                        <a:t>Osobna motivacija: Želja za potvrđivanjem, obrazovanjem, upoznavanjem, pomaganjem</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952174"/>
                  </a:ext>
                </a:extLst>
              </a:tr>
              <a:tr h="816580">
                <a:tc>
                  <a:txBody>
                    <a:bodyPr/>
                    <a:lstStyle/>
                    <a:p>
                      <a:pPr algn="just">
                        <a:lnSpc>
                          <a:spcPct val="107000"/>
                        </a:lnSpc>
                        <a:spcAft>
                          <a:spcPts val="0"/>
                        </a:spcAft>
                      </a:pPr>
                      <a:r>
                        <a:rPr lang="hr-HR" sz="1100">
                          <a:effectLst/>
                        </a:rPr>
                        <a:t>5.</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hr-HR" sz="1100" dirty="0" smtClean="0"/>
                        <a:t>primarni posjet (visoka motiviranost)</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hr-HR" sz="1100" dirty="0" smtClean="0"/>
                        <a:t>Koristi za ponudu: specijalizirana, opća, primarna, sekundarna</a:t>
                      </a:r>
                    </a:p>
                    <a:p>
                      <a:pPr algn="just">
                        <a:lnSpc>
                          <a:spcPct val="107000"/>
                        </a:lnSpc>
                        <a:spcAft>
                          <a:spcPts val="0"/>
                        </a:spcAft>
                      </a:pPr>
                      <a:r>
                        <a:rPr lang="hr-HR" sz="1100" dirty="0" smtClean="0">
                          <a:effectLst/>
                          <a:latin typeface="Calibri" panose="020F0502020204030204" pitchFamily="34" charset="0"/>
                          <a:ea typeface="Calibri" panose="020F0502020204030204" pitchFamily="34" charset="0"/>
                          <a:cs typeface="Times New Roman" panose="02020603050405020304" pitchFamily="18" charset="0"/>
                        </a:rPr>
                        <a:t>Destinacijska </a:t>
                      </a:r>
                      <a:r>
                        <a:rPr lang="hr-HR" sz="1100" dirty="0" err="1" smtClean="0">
                          <a:effectLst/>
                          <a:latin typeface="Calibri" panose="020F0502020204030204" pitchFamily="34" charset="0"/>
                          <a:ea typeface="Calibri" panose="020F0502020204030204" pitchFamily="34" charset="0"/>
                          <a:cs typeface="Times New Roman" panose="02020603050405020304" pitchFamily="18" charset="0"/>
                        </a:rPr>
                        <a:t>prepoznatljvost</a:t>
                      </a:r>
                      <a:r>
                        <a:rPr lang="hr-HR" sz="1100" baseline="0" dirty="0" smtClean="0">
                          <a:effectLst/>
                          <a:latin typeface="Calibri" panose="020F0502020204030204" pitchFamily="34" charset="0"/>
                          <a:ea typeface="Calibri" panose="020F0502020204030204" pitchFamily="34" charset="0"/>
                          <a:cs typeface="Times New Roman" panose="02020603050405020304" pitchFamily="18" charset="0"/>
                        </a:rPr>
                        <a:t> (npr. Malta, Umag)</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2077902"/>
                  </a:ext>
                </a:extLst>
              </a:tr>
            </a:tbl>
          </a:graphicData>
        </a:graphic>
      </p:graphicFrame>
      <p:sp>
        <p:nvSpPr>
          <p:cNvPr id="5" name="Rectangle 1"/>
          <p:cNvSpPr>
            <a:spLocks noGrp="1" noChangeArrowheads="1"/>
          </p:cNvSpPr>
          <p:nvPr>
            <p:ph type="ctrTitle"/>
          </p:nvPr>
        </p:nvSpPr>
        <p:spPr bwMode="auto">
          <a:xfrm>
            <a:off x="2971801" y="929630"/>
            <a:ext cx="517962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just" eaLnBrk="0" fontAlgn="base" hangingPunct="0">
              <a:lnSpc>
                <a:spcPct val="100000"/>
              </a:lnSpc>
              <a:spcAft>
                <a:spcPct val="0"/>
              </a:spcAft>
            </a:pPr>
            <a:r>
              <a:rPr kumimoji="0" lang="hr-HR" altLang="sr-Latn-RS"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Prikaz 6. </a:t>
            </a:r>
            <a:r>
              <a:rPr lang="hr-HR" sz="1400" dirty="0"/>
              <a:t>Primjer utjecaja sportskih događaja na doživljaj posjetitelja</a:t>
            </a:r>
            <a:endParaRPr kumimoji="0" lang="hr-HR" altLang="sr-Latn-RS" sz="1400" b="0" i="0" u="none" strike="noStrike" cap="none" normalizeH="0" baseline="0" dirty="0" smtClean="0">
              <a:ln>
                <a:noFill/>
              </a:ln>
              <a:solidFill>
                <a:schemeClr val="tx1"/>
              </a:solidFill>
              <a:effectLst/>
            </a:endParaRPr>
          </a:p>
        </p:txBody>
      </p:sp>
      <p:sp>
        <p:nvSpPr>
          <p:cNvPr id="6" name="Rectangle 5"/>
          <p:cNvSpPr/>
          <p:nvPr/>
        </p:nvSpPr>
        <p:spPr>
          <a:xfrm>
            <a:off x="3048000" y="5226955"/>
            <a:ext cx="1478290" cy="276999"/>
          </a:xfrm>
          <a:prstGeom prst="rect">
            <a:avLst/>
          </a:prstGeom>
        </p:spPr>
        <p:txBody>
          <a:bodyPr wrap="none">
            <a:spAutoFit/>
          </a:bodyPr>
          <a:lstStyle/>
          <a:p>
            <a:r>
              <a:rPr lang="hr-HR" altLang="sr-Latn-RS" sz="1200" dirty="0">
                <a:latin typeface="Times New Roman" panose="02020603050405020304" pitchFamily="18" charset="0"/>
                <a:ea typeface="Calibri" panose="020F0502020204030204" pitchFamily="34" charset="0"/>
                <a:cs typeface="Times New Roman" panose="02020603050405020304" pitchFamily="18" charset="0"/>
              </a:rPr>
              <a:t>Izvor: </a:t>
            </a:r>
            <a:r>
              <a:rPr lang="hr-HR" altLang="sr-Latn-RS" sz="1200" dirty="0" smtClean="0">
                <a:latin typeface="Times New Roman" panose="02020603050405020304" pitchFamily="18" charset="0"/>
                <a:ea typeface="Calibri" panose="020F0502020204030204" pitchFamily="34" charset="0"/>
                <a:cs typeface="Times New Roman" panose="02020603050405020304" pitchFamily="18" charset="0"/>
              </a:rPr>
              <a:t>Gržinić, 2020.</a:t>
            </a:r>
            <a:endParaRPr lang="hr-HR" sz="1200" dirty="0"/>
          </a:p>
        </p:txBody>
      </p:sp>
      <p:sp>
        <p:nvSpPr>
          <p:cNvPr id="2" name="Rectangle 1"/>
          <p:cNvSpPr/>
          <p:nvPr/>
        </p:nvSpPr>
        <p:spPr>
          <a:xfrm>
            <a:off x="3048000" y="3105835"/>
            <a:ext cx="6096000" cy="369332"/>
          </a:xfrm>
          <a:prstGeom prst="rect">
            <a:avLst/>
          </a:prstGeom>
        </p:spPr>
        <p:txBody>
          <a:bodyPr>
            <a:spAutoFit/>
          </a:bodyPr>
          <a:lstStyle/>
          <a:p>
            <a:endParaRPr lang="hr-HR" dirty="0"/>
          </a:p>
        </p:txBody>
      </p:sp>
    </p:spTree>
    <p:extLst>
      <p:ext uri="{BB962C8B-B14F-4D97-AF65-F5344CB8AC3E}">
        <p14:creationId xmlns:p14="http://schemas.microsoft.com/office/powerpoint/2010/main" val="1882255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849923"/>
            <a:ext cx="9144000" cy="2146457"/>
          </a:xfrm>
        </p:spPr>
        <p:txBody>
          <a:bodyPr>
            <a:normAutofit/>
          </a:bodyPr>
          <a:lstStyle/>
          <a:p>
            <a:r>
              <a:rPr lang="hr-HR" dirty="0" smtClean="0">
                <a:solidFill>
                  <a:schemeClr val="accent1">
                    <a:lumMod val="75000"/>
                  </a:schemeClr>
                </a:solidFill>
              </a:rPr>
              <a:t>19. ATRAKCIJE - imidž</a:t>
            </a:r>
            <a:endParaRPr lang="hr-HR" dirty="0">
              <a:solidFill>
                <a:schemeClr val="accent1">
                  <a:lumMod val="75000"/>
                </a:schemeClr>
              </a:solidFill>
            </a:endParaRPr>
          </a:p>
        </p:txBody>
      </p:sp>
      <p:sp>
        <p:nvSpPr>
          <p:cNvPr id="3" name="Rectangle 2"/>
          <p:cNvSpPr/>
          <p:nvPr/>
        </p:nvSpPr>
        <p:spPr>
          <a:xfrm>
            <a:off x="5422775" y="1810436"/>
            <a:ext cx="6541477" cy="923330"/>
          </a:xfrm>
          <a:prstGeom prst="rect">
            <a:avLst/>
          </a:prstGeom>
        </p:spPr>
        <p:txBody>
          <a:bodyPr wrap="square">
            <a:spAutoFit/>
          </a:bodyPr>
          <a:lstStyle/>
          <a:p>
            <a:endParaRPr lang="hr-HR" dirty="0"/>
          </a:p>
          <a:p>
            <a:endParaRPr lang="hr-HR" dirty="0"/>
          </a:p>
          <a:p>
            <a:endParaRPr lang="hr-HR" dirty="0" smtClean="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845169" cy="3651738"/>
          </a:xfrm>
          <a:prstGeom prst="rect">
            <a:avLst/>
          </a:prstGeom>
        </p:spPr>
      </p:pic>
      <p:sp>
        <p:nvSpPr>
          <p:cNvPr id="8" name="Rectangle 7"/>
          <p:cNvSpPr/>
          <p:nvPr/>
        </p:nvSpPr>
        <p:spPr>
          <a:xfrm>
            <a:off x="4191852" y="1354885"/>
            <a:ext cx="7167810" cy="2154436"/>
          </a:xfrm>
          <a:prstGeom prst="rect">
            <a:avLst/>
          </a:prstGeom>
        </p:spPr>
        <p:txBody>
          <a:bodyPr wrap="square">
            <a:spAutoFit/>
          </a:bodyPr>
          <a:lstStyle/>
          <a:p>
            <a:r>
              <a:rPr lang="hr-HR" sz="3200" dirty="0" smtClean="0"/>
              <a:t>Turistički imidž s aspekta klijenta: </a:t>
            </a:r>
            <a:r>
              <a:rPr lang="hr-HR" dirty="0"/>
              <a:t>(</a:t>
            </a:r>
            <a:r>
              <a:rPr lang="hr-HR" dirty="0" err="1"/>
              <a:t>Fakeye</a:t>
            </a:r>
            <a:r>
              <a:rPr lang="hr-HR" dirty="0"/>
              <a:t> </a:t>
            </a:r>
            <a:r>
              <a:rPr lang="hr-HR" dirty="0" err="1"/>
              <a:t>and</a:t>
            </a:r>
            <a:r>
              <a:rPr lang="hr-HR" dirty="0"/>
              <a:t> </a:t>
            </a:r>
            <a:r>
              <a:rPr lang="hr-HR" dirty="0" err="1"/>
              <a:t>Crompton</a:t>
            </a:r>
            <a:r>
              <a:rPr lang="hr-HR" dirty="0"/>
              <a:t>, 1991</a:t>
            </a:r>
            <a:r>
              <a:rPr lang="hr-HR" dirty="0" smtClean="0"/>
              <a:t>)</a:t>
            </a:r>
            <a:endParaRPr lang="hr-HR" sz="3200" dirty="0" smtClean="0"/>
          </a:p>
          <a:p>
            <a:r>
              <a:rPr lang="hr-HR" sz="3200" dirty="0" smtClean="0"/>
              <a:t>„ </a:t>
            </a:r>
            <a:r>
              <a:rPr lang="hr-HR" sz="3200" dirty="0"/>
              <a:t>... zbroj uvjerenja, ideja i dojmova koje neka osoba ima o destinaciji.“ </a:t>
            </a:r>
            <a:endParaRPr lang="hr-HR" sz="3200" dirty="0" smtClean="0"/>
          </a:p>
          <a:p>
            <a:r>
              <a:rPr lang="hr-HR" sz="2000" dirty="0" smtClean="0"/>
              <a:t>A dodajemo: … i temeljem inspiracija putem drugih osoba i medija.</a:t>
            </a:r>
            <a:endParaRPr lang="hr-HR" sz="20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3733800"/>
            <a:ext cx="3640016" cy="311765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4164" y="4982308"/>
            <a:ext cx="4507098" cy="1732084"/>
          </a:xfrm>
          <a:prstGeom prst="rect">
            <a:avLst/>
          </a:prstGeom>
        </p:spPr>
      </p:pic>
    </p:spTree>
    <p:extLst>
      <p:ext uri="{BB962C8B-B14F-4D97-AF65-F5344CB8AC3E}">
        <p14:creationId xmlns:p14="http://schemas.microsoft.com/office/powerpoint/2010/main" val="14714961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849923"/>
            <a:ext cx="9144000" cy="2146457"/>
          </a:xfrm>
        </p:spPr>
        <p:txBody>
          <a:bodyPr>
            <a:normAutofit/>
          </a:bodyPr>
          <a:lstStyle/>
          <a:p>
            <a:r>
              <a:rPr lang="hr-HR" sz="4400" dirty="0" smtClean="0">
                <a:solidFill>
                  <a:schemeClr val="accent1">
                    <a:lumMod val="75000"/>
                  </a:schemeClr>
                </a:solidFill>
              </a:rPr>
              <a:t>20. TEMATSKI HOTELI - ATRAKCIJE</a:t>
            </a:r>
            <a:endParaRPr lang="hr-HR" sz="4400" dirty="0">
              <a:solidFill>
                <a:schemeClr val="accent1">
                  <a:lumMod val="75000"/>
                </a:schemeClr>
              </a:solidFill>
            </a:endParaRPr>
          </a:p>
        </p:txBody>
      </p:sp>
      <p:sp>
        <p:nvSpPr>
          <p:cNvPr id="3" name="Rectangle 2"/>
          <p:cNvSpPr/>
          <p:nvPr/>
        </p:nvSpPr>
        <p:spPr>
          <a:xfrm>
            <a:off x="5422775" y="1810436"/>
            <a:ext cx="6541477" cy="923330"/>
          </a:xfrm>
          <a:prstGeom prst="rect">
            <a:avLst/>
          </a:prstGeom>
        </p:spPr>
        <p:txBody>
          <a:bodyPr wrap="square">
            <a:spAutoFit/>
          </a:bodyPr>
          <a:lstStyle/>
          <a:p>
            <a:endParaRPr lang="hr-HR" dirty="0"/>
          </a:p>
          <a:p>
            <a:endParaRPr lang="hr-HR" dirty="0"/>
          </a:p>
          <a:p>
            <a:endParaRPr lang="hr-HR" dirty="0" smtClean="0"/>
          </a:p>
        </p:txBody>
      </p:sp>
      <p:sp>
        <p:nvSpPr>
          <p:cNvPr id="8" name="Rectangle 7"/>
          <p:cNvSpPr/>
          <p:nvPr/>
        </p:nvSpPr>
        <p:spPr>
          <a:xfrm>
            <a:off x="4191852" y="1354885"/>
            <a:ext cx="6096000" cy="3046988"/>
          </a:xfrm>
          <a:prstGeom prst="rect">
            <a:avLst/>
          </a:prstGeom>
        </p:spPr>
        <p:txBody>
          <a:bodyPr>
            <a:spAutoFit/>
          </a:bodyPr>
          <a:lstStyle/>
          <a:p>
            <a:r>
              <a:rPr lang="hr-HR" sz="3200" i="1" dirty="0" err="1" smtClean="0"/>
              <a:t>The</a:t>
            </a:r>
            <a:r>
              <a:rPr lang="hr-HR" sz="3200" i="1" dirty="0" smtClean="0"/>
              <a:t> </a:t>
            </a:r>
            <a:r>
              <a:rPr lang="hr-HR" sz="3200" i="1" dirty="0" err="1" smtClean="0"/>
              <a:t>Yellow</a:t>
            </a:r>
            <a:r>
              <a:rPr lang="hr-HR" sz="3200" i="1" dirty="0" smtClean="0"/>
              <a:t> Submarine</a:t>
            </a:r>
          </a:p>
          <a:p>
            <a:r>
              <a:rPr lang="hr-HR" sz="3200" i="1" dirty="0" err="1" smtClean="0"/>
              <a:t>The</a:t>
            </a:r>
            <a:r>
              <a:rPr lang="hr-HR" sz="3200" i="1" dirty="0" smtClean="0"/>
              <a:t> </a:t>
            </a:r>
            <a:r>
              <a:rPr lang="hr-HR" sz="3200" i="1" dirty="0" err="1" smtClean="0"/>
              <a:t>Chocolate</a:t>
            </a:r>
            <a:r>
              <a:rPr lang="hr-HR" sz="3200" i="1" dirty="0" smtClean="0"/>
              <a:t> Boutique Hotel</a:t>
            </a:r>
          </a:p>
          <a:p>
            <a:r>
              <a:rPr lang="hr-HR" sz="3200" i="1" dirty="0" smtClean="0"/>
              <a:t>Safari hotel</a:t>
            </a:r>
          </a:p>
          <a:p>
            <a:r>
              <a:rPr lang="hr-HR" sz="3200" i="1" dirty="0" err="1" smtClean="0"/>
              <a:t>Titanic</a:t>
            </a:r>
            <a:r>
              <a:rPr lang="hr-HR" sz="3200" i="1" dirty="0" smtClean="0"/>
              <a:t> </a:t>
            </a:r>
            <a:r>
              <a:rPr lang="hr-HR" sz="3200" i="1" dirty="0" smtClean="0"/>
              <a:t>hotel</a:t>
            </a:r>
          </a:p>
          <a:p>
            <a:r>
              <a:rPr lang="hr-HR" sz="3200" i="1" dirty="0" smtClean="0"/>
              <a:t>I druge teme:</a:t>
            </a:r>
            <a:r>
              <a:rPr lang="hr-HR" sz="3200" i="1" dirty="0"/>
              <a:t> </a:t>
            </a:r>
            <a:r>
              <a:rPr lang="hr-HR" sz="3200" i="1" dirty="0" smtClean="0"/>
              <a:t>nautika, dekor, dizajn</a:t>
            </a:r>
            <a:r>
              <a:rPr lang="hr-HR" sz="3200" i="1" dirty="0" smtClean="0"/>
              <a:t>, namještaj, događaj…)</a:t>
            </a:r>
            <a:endParaRPr lang="hr-HR" sz="32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98985"/>
            <a:ext cx="2948354" cy="32590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948354" cy="35989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8354" y="4759568"/>
            <a:ext cx="8820150" cy="209843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6412" y="1567961"/>
            <a:ext cx="2847975" cy="1600200"/>
          </a:xfrm>
          <a:prstGeom prst="rect">
            <a:avLst/>
          </a:prstGeom>
        </p:spPr>
      </p:pic>
    </p:spTree>
    <p:extLst>
      <p:ext uri="{BB962C8B-B14F-4D97-AF65-F5344CB8AC3E}">
        <p14:creationId xmlns:p14="http://schemas.microsoft.com/office/powerpoint/2010/main" val="1046456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494" y="2511393"/>
            <a:ext cx="9144000" cy="2387600"/>
          </a:xfrm>
        </p:spPr>
        <p:txBody>
          <a:bodyPr>
            <a:normAutofit fontScale="90000"/>
          </a:bodyPr>
          <a:lstStyle/>
          <a:p>
            <a:r>
              <a:rPr lang="hr-HR" dirty="0"/>
              <a:t>Destinacije koje imaju manje povoljan turistički </a:t>
            </a:r>
            <a:r>
              <a:rPr lang="hr-HR" dirty="0" smtClean="0"/>
              <a:t>potencijal ovisan o brojnim čimbenicima, </a:t>
            </a:r>
            <a:r>
              <a:rPr lang="hr-HR" dirty="0"/>
              <a:t>možda nikad neće dostići svoj puni turistički potencijal. </a:t>
            </a:r>
            <a:endParaRPr lang="hr-HR" dirty="0"/>
          </a:p>
        </p:txBody>
      </p:sp>
    </p:spTree>
    <p:extLst>
      <p:ext uri="{BB962C8B-B14F-4D97-AF65-F5344CB8AC3E}">
        <p14:creationId xmlns:p14="http://schemas.microsoft.com/office/powerpoint/2010/main" val="152036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8937" y="3951790"/>
            <a:ext cx="9144000" cy="2387600"/>
          </a:xfrm>
        </p:spPr>
        <p:txBody>
          <a:bodyPr>
            <a:noAutofit/>
          </a:bodyPr>
          <a:lstStyle/>
          <a:p>
            <a:r>
              <a:rPr lang="hr-HR" sz="4000" dirty="0" smtClean="0">
                <a:solidFill>
                  <a:srgbClr val="FF0000"/>
                </a:solidFill>
              </a:rPr>
              <a:t>Ponavljanje gradiva</a:t>
            </a:r>
            <a:br>
              <a:rPr lang="hr-HR" sz="4000" dirty="0" smtClean="0">
                <a:solidFill>
                  <a:srgbClr val="FF0000"/>
                </a:solidFill>
              </a:rPr>
            </a:br>
            <a:r>
              <a:rPr lang="hr-HR" sz="4000" dirty="0" smtClean="0">
                <a:solidFill>
                  <a:srgbClr val="FF0000"/>
                </a:solidFill>
              </a:rPr>
              <a:t>SPOZNATI DA:</a:t>
            </a:r>
            <a:br>
              <a:rPr lang="hr-HR" sz="4000" dirty="0" smtClean="0">
                <a:solidFill>
                  <a:srgbClr val="FF0000"/>
                </a:solidFill>
              </a:rPr>
            </a:br>
            <a:r>
              <a:rPr lang="hr-HR" sz="4000" dirty="0" smtClean="0">
                <a:solidFill>
                  <a:srgbClr val="FF0000"/>
                </a:solidFill>
              </a:rPr>
              <a:t>NPR.</a:t>
            </a:r>
            <a:br>
              <a:rPr lang="hr-HR" sz="4000" dirty="0" smtClean="0">
                <a:solidFill>
                  <a:srgbClr val="FF0000"/>
                </a:solidFill>
              </a:rPr>
            </a:br>
            <a:r>
              <a:rPr lang="hr-HR" sz="4000" dirty="0" err="1">
                <a:solidFill>
                  <a:srgbClr val="FF0000"/>
                </a:solidFill>
              </a:rPr>
              <a:t>Matterhorn</a:t>
            </a:r>
            <a:r>
              <a:rPr lang="hr-HR" sz="4000" dirty="0"/>
              <a:t> (posljednji od viših vrhova Alpa koji je osvojen) i replika u </a:t>
            </a:r>
            <a:r>
              <a:rPr lang="hr-HR" sz="4000" dirty="0" err="1"/>
              <a:t>Disneyland</a:t>
            </a:r>
            <a:r>
              <a:rPr lang="hr-HR" sz="4000" dirty="0"/>
              <a:t>-u</a:t>
            </a:r>
            <a:r>
              <a:rPr lang="hr-HR" sz="4000" dirty="0" smtClean="0"/>
              <a:t>.</a:t>
            </a:r>
            <a:br>
              <a:rPr lang="hr-HR" sz="4000" dirty="0" smtClean="0"/>
            </a:br>
            <a:r>
              <a:rPr lang="hr-HR" sz="4000" dirty="0"/>
              <a:t>NIJE ISTA ATRAKCIJI</a:t>
            </a:r>
            <a:br>
              <a:rPr lang="hr-HR" sz="4000" dirty="0"/>
            </a:br>
            <a:r>
              <a:rPr lang="hr-HR" sz="4000" dirty="0"/>
              <a:t>“</a:t>
            </a:r>
            <a:r>
              <a:rPr lang="hr-HR" sz="4000" dirty="0">
                <a:solidFill>
                  <a:srgbClr val="FF0000"/>
                </a:solidFill>
              </a:rPr>
              <a:t>Ture slavnih</a:t>
            </a:r>
            <a:r>
              <a:rPr lang="hr-HR" sz="4000" dirty="0"/>
              <a:t>”, </a:t>
            </a:r>
            <a:r>
              <a:rPr lang="hr-HR" sz="4000" dirty="0" err="1"/>
              <a:t>Eddie</a:t>
            </a:r>
            <a:r>
              <a:rPr lang="hr-HR" sz="4000" dirty="0"/>
              <a:t> </a:t>
            </a:r>
            <a:r>
              <a:rPr lang="hr-HR" sz="4000" dirty="0" smtClean="0"/>
              <a:t>Murphy HOUSE, </a:t>
            </a:r>
            <a:r>
              <a:rPr lang="hr-HR" sz="4000" dirty="0"/>
              <a:t>Los Angeles. </a:t>
            </a:r>
            <a:r>
              <a:rPr lang="hr-HR" sz="4000" dirty="0" smtClean="0"/>
              <a:t/>
            </a:r>
            <a:br>
              <a:rPr lang="hr-HR" sz="4000" dirty="0" smtClean="0"/>
            </a:br>
            <a:r>
              <a:rPr lang="hr-HR" sz="4000" dirty="0"/>
              <a:t>“</a:t>
            </a:r>
            <a:r>
              <a:rPr lang="hr-HR" sz="4000" dirty="0">
                <a:solidFill>
                  <a:srgbClr val="FF0000"/>
                </a:solidFill>
              </a:rPr>
              <a:t>Putujuća tržnica</a:t>
            </a:r>
            <a:r>
              <a:rPr lang="hr-HR" sz="4000" dirty="0"/>
              <a:t>” , Bangkok.</a:t>
            </a:r>
            <a:br>
              <a:rPr lang="hr-HR" sz="4000" dirty="0"/>
            </a:br>
            <a:r>
              <a:rPr lang="hr-HR" sz="4000" dirty="0" smtClean="0"/>
              <a:t>“</a:t>
            </a:r>
            <a:r>
              <a:rPr lang="hr-HR" sz="4000" dirty="0" smtClean="0">
                <a:solidFill>
                  <a:srgbClr val="FF0000"/>
                </a:solidFill>
              </a:rPr>
              <a:t>Balkanska lokalna kuhinja</a:t>
            </a:r>
            <a:r>
              <a:rPr lang="hr-HR" sz="4000" dirty="0" smtClean="0"/>
              <a:t>” </a:t>
            </a:r>
            <a:br>
              <a:rPr lang="hr-HR" sz="4000" dirty="0" smtClean="0"/>
            </a:br>
            <a:r>
              <a:rPr lang="hr-HR" sz="4000" dirty="0" smtClean="0"/>
              <a:t>„</a:t>
            </a:r>
            <a:r>
              <a:rPr lang="hr-HR" sz="4000" dirty="0" smtClean="0">
                <a:solidFill>
                  <a:srgbClr val="FF0000"/>
                </a:solidFill>
              </a:rPr>
              <a:t>Most uspinjanja</a:t>
            </a:r>
            <a:r>
              <a:rPr lang="hr-HR" sz="4000" dirty="0" smtClean="0"/>
              <a:t>” Sidney</a:t>
            </a:r>
            <a:endParaRPr lang="hr-HR" sz="4000" dirty="0"/>
          </a:p>
        </p:txBody>
      </p:sp>
    </p:spTree>
    <p:extLst>
      <p:ext uri="{BB962C8B-B14F-4D97-AF65-F5344CB8AC3E}">
        <p14:creationId xmlns:p14="http://schemas.microsoft.com/office/powerpoint/2010/main" val="1577525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8661" y="2674437"/>
            <a:ext cx="9144000" cy="2387600"/>
          </a:xfrm>
        </p:spPr>
        <p:txBody>
          <a:bodyPr>
            <a:normAutofit fontScale="90000"/>
          </a:bodyPr>
          <a:lstStyle/>
          <a:p>
            <a:r>
              <a:rPr lang="hr-HR" dirty="0" smtClean="0"/>
              <a:t/>
            </a:r>
            <a:br>
              <a:rPr lang="hr-HR" dirty="0" smtClean="0"/>
            </a:br>
            <a:r>
              <a:rPr lang="hr-HR" dirty="0" smtClean="0"/>
              <a:t>ZAJEDNIČKA OBILJEŽJA SVIH TIPOVA ATRAKCIJA</a:t>
            </a:r>
            <a:br>
              <a:rPr lang="hr-HR" dirty="0" smtClean="0"/>
            </a:br>
            <a:r>
              <a:rPr lang="hr-HR" dirty="0"/>
              <a:t/>
            </a:r>
            <a:br>
              <a:rPr lang="hr-HR" dirty="0"/>
            </a:br>
            <a:r>
              <a:rPr lang="hr-HR" dirty="0" smtClean="0"/>
              <a:t>Razvoj:</a:t>
            </a:r>
            <a:br>
              <a:rPr lang="hr-HR" dirty="0" smtClean="0"/>
            </a:br>
            <a:r>
              <a:rPr lang="hr-HR" dirty="0" smtClean="0"/>
              <a:t>Tematski odabir-okvir-razvoj-upravljanje – EU i dr. politike</a:t>
            </a:r>
            <a:endParaRPr lang="hr-HR" dirty="0"/>
          </a:p>
        </p:txBody>
      </p:sp>
    </p:spTree>
    <p:extLst>
      <p:ext uri="{BB962C8B-B14F-4D97-AF65-F5344CB8AC3E}">
        <p14:creationId xmlns:p14="http://schemas.microsoft.com/office/powerpoint/2010/main" val="9695687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2 İçerik Yer Tutucusu"/>
          <p:cNvSpPr>
            <a:spLocks noGrp="1"/>
          </p:cNvSpPr>
          <p:nvPr>
            <p:ph idx="1"/>
          </p:nvPr>
        </p:nvSpPr>
        <p:spPr>
          <a:xfrm>
            <a:off x="2063552" y="1043354"/>
            <a:ext cx="8229600" cy="4801400"/>
          </a:xfrm>
        </p:spPr>
        <p:txBody>
          <a:bodyPr>
            <a:normAutofit fontScale="55000" lnSpcReduction="20000"/>
          </a:bodyPr>
          <a:lstStyle/>
          <a:p>
            <a:pPr marL="109728" indent="0">
              <a:buNone/>
            </a:pPr>
            <a:r>
              <a:rPr lang="hr-HR" sz="4000" dirty="0"/>
              <a:t>I tako nastale važne inicijative (atrakcije):</a:t>
            </a:r>
          </a:p>
          <a:p>
            <a:pPr marL="109728" indent="0">
              <a:buNone/>
            </a:pPr>
            <a:r>
              <a:rPr lang="hr-HR" sz="4000" dirty="0" smtClean="0"/>
              <a:t>POŠAJTE RAZMISLITI KAO VJEŽBU ZA KOLOKVIJ 2 PRIMJERE ZA SVAKI</a:t>
            </a:r>
          </a:p>
          <a:p>
            <a:pPr marL="109728" indent="0">
              <a:buNone/>
            </a:pPr>
            <a:endParaRPr lang="hr-HR" sz="4000" dirty="0"/>
          </a:p>
          <a:p>
            <a:pPr marL="109728" indent="0">
              <a:buNone/>
            </a:pPr>
            <a:r>
              <a:rPr lang="hr-HR" sz="4000" dirty="0"/>
              <a:t>.veliki umjetnički gradovi </a:t>
            </a:r>
            <a:endParaRPr lang="hr-HR" sz="4000" dirty="0" smtClean="0"/>
          </a:p>
          <a:p>
            <a:pPr marL="109728" indent="0">
              <a:buNone/>
            </a:pPr>
            <a:r>
              <a:rPr lang="hr-HR" sz="4000" dirty="0" smtClean="0"/>
              <a:t>.umjetnički/povijesni </a:t>
            </a:r>
            <a:r>
              <a:rPr lang="hr-HR" sz="4000" dirty="0"/>
              <a:t>mali gradovi </a:t>
            </a:r>
            <a:endParaRPr lang="hr-HR" sz="4000" dirty="0" smtClean="0"/>
          </a:p>
          <a:p>
            <a:pPr marL="109728" indent="0">
              <a:buNone/>
            </a:pPr>
            <a:r>
              <a:rPr lang="hr-HR" sz="4000" dirty="0" smtClean="0"/>
              <a:t>.tradicijske </a:t>
            </a:r>
            <a:r>
              <a:rPr lang="hr-HR" sz="4000" dirty="0"/>
              <a:t>ruralne destinacije</a:t>
            </a:r>
          </a:p>
          <a:p>
            <a:pPr marL="109728" indent="0">
              <a:buNone/>
            </a:pPr>
            <a:r>
              <a:rPr lang="hr-HR" sz="4000" dirty="0"/>
              <a:t>.planinske destinacije </a:t>
            </a:r>
          </a:p>
          <a:p>
            <a:pPr marL="109728" indent="0">
              <a:buNone/>
            </a:pPr>
            <a:r>
              <a:rPr lang="hr-HR" sz="4000" dirty="0"/>
              <a:t>.veliki kulturni itinereri</a:t>
            </a:r>
          </a:p>
          <a:p>
            <a:pPr marL="109728" indent="0">
              <a:buNone/>
            </a:pPr>
            <a:r>
              <a:rPr lang="hr-HR" sz="4000" dirty="0"/>
              <a:t>.novi kulturni itinereri </a:t>
            </a:r>
          </a:p>
          <a:p>
            <a:pPr marL="109728" indent="0">
              <a:buNone/>
            </a:pPr>
            <a:r>
              <a:rPr lang="hr-HR" sz="4000" dirty="0"/>
              <a:t>tematski kulturni parkovi </a:t>
            </a:r>
          </a:p>
          <a:p>
            <a:pPr marL="109728" indent="0">
              <a:buNone/>
            </a:pPr>
            <a:r>
              <a:rPr lang="hr-HR" sz="4000" dirty="0"/>
              <a:t>.zaštićeni parkovi prirode </a:t>
            </a:r>
          </a:p>
          <a:p>
            <a:pPr marL="109728" indent="0">
              <a:buNone/>
            </a:pPr>
            <a:r>
              <a:rPr lang="hr-HR" sz="4000" dirty="0"/>
              <a:t>.kulturni krajolici</a:t>
            </a:r>
          </a:p>
        </p:txBody>
      </p:sp>
      <p:sp>
        <p:nvSpPr>
          <p:cNvPr id="20484"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01740F-DB0F-4302-959F-0E1E982490FE}" type="slidenum">
              <a:rPr lang="tr-TR" altLang="sr-Latn-RS"/>
              <a:pPr eaLnBrk="1" hangingPunct="1"/>
              <a:t>46</a:t>
            </a:fld>
            <a:endParaRPr lang="tr-TR" altLang="sr-Latn-RS"/>
          </a:p>
        </p:txBody>
      </p:sp>
    </p:spTree>
    <p:extLst>
      <p:ext uri="{BB962C8B-B14F-4D97-AF65-F5344CB8AC3E}">
        <p14:creationId xmlns:p14="http://schemas.microsoft.com/office/powerpoint/2010/main" val="40670875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0015" y="2217237"/>
            <a:ext cx="9144000" cy="2387600"/>
          </a:xfrm>
        </p:spPr>
        <p:txBody>
          <a:bodyPr>
            <a:normAutofit fontScale="90000"/>
          </a:bodyPr>
          <a:lstStyle/>
          <a:p>
            <a:r>
              <a:rPr lang="hr-HR" dirty="0" smtClean="0"/>
              <a:t>Kulturne ture su sastavni dio šireg sustava privlačnih (atraktivnih) turističkih komunikacija” (</a:t>
            </a:r>
            <a:r>
              <a:rPr lang="hr-HR" dirty="0" err="1" smtClean="0"/>
              <a:t>Kušen</a:t>
            </a:r>
            <a:r>
              <a:rPr lang="hr-HR" dirty="0" smtClean="0"/>
              <a:t>: 2020)</a:t>
            </a:r>
            <a:endParaRPr lang="hr-HR" dirty="0"/>
          </a:p>
        </p:txBody>
      </p:sp>
    </p:spTree>
    <p:extLst>
      <p:ext uri="{BB962C8B-B14F-4D97-AF65-F5344CB8AC3E}">
        <p14:creationId xmlns:p14="http://schemas.microsoft.com/office/powerpoint/2010/main" val="20927082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9756" y="3060219"/>
            <a:ext cx="9144000" cy="2387600"/>
          </a:xfrm>
        </p:spPr>
        <p:txBody>
          <a:bodyPr>
            <a:normAutofit fontScale="90000"/>
          </a:bodyPr>
          <a:lstStyle/>
          <a:p>
            <a:r>
              <a:rPr lang="hr-HR" dirty="0" smtClean="0"/>
              <a:t>Npr. ITER VITIS (RH)</a:t>
            </a:r>
            <a:br>
              <a:rPr lang="hr-HR" dirty="0" smtClean="0"/>
            </a:br>
            <a:r>
              <a:rPr lang="hr-HR" dirty="0"/>
              <a:t/>
            </a:r>
            <a:br>
              <a:rPr lang="hr-HR" dirty="0"/>
            </a:br>
            <a:r>
              <a:rPr lang="hr-HR" dirty="0" smtClean="0"/>
              <a:t>Razvoj turizma i turističke ponude: biciklističke staze, vinske ceste, planinske, maslinarske staze i dr.</a:t>
            </a:r>
            <a:endParaRPr lang="hr-HR" dirty="0"/>
          </a:p>
        </p:txBody>
      </p:sp>
    </p:spTree>
    <p:extLst>
      <p:ext uri="{BB962C8B-B14F-4D97-AF65-F5344CB8AC3E}">
        <p14:creationId xmlns:p14="http://schemas.microsoft.com/office/powerpoint/2010/main" val="32505301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6302" y="1569228"/>
            <a:ext cx="9144000" cy="2387600"/>
          </a:xfrm>
        </p:spPr>
        <p:txBody>
          <a:bodyPr>
            <a:normAutofit fontScale="90000"/>
          </a:bodyPr>
          <a:lstStyle/>
          <a:p>
            <a:r>
              <a:rPr lang="hr-HR" dirty="0" smtClean="0"/>
              <a:t>Turistička potrošnja: </a:t>
            </a:r>
            <a:br>
              <a:rPr lang="hr-HR" dirty="0" smtClean="0"/>
            </a:br>
            <a:r>
              <a:rPr lang="hr-HR" dirty="0" smtClean="0"/>
              <a:t>Potrošnja po turistu: 30 </a:t>
            </a:r>
            <a:r>
              <a:rPr lang="hr-HR" dirty="0"/>
              <a:t>-200 </a:t>
            </a:r>
            <a:r>
              <a:rPr lang="hr-HR" dirty="0" smtClean="0"/>
              <a:t>$</a:t>
            </a:r>
            <a:br>
              <a:rPr lang="hr-HR" dirty="0" smtClean="0"/>
            </a:br>
            <a:endParaRPr lang="hr-HR" dirty="0"/>
          </a:p>
        </p:txBody>
      </p:sp>
    </p:spTree>
    <p:extLst>
      <p:ext uri="{BB962C8B-B14F-4D97-AF65-F5344CB8AC3E}">
        <p14:creationId xmlns:p14="http://schemas.microsoft.com/office/powerpoint/2010/main" val="1088732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1745" y="3181680"/>
            <a:ext cx="9144000" cy="2387600"/>
          </a:xfrm>
        </p:spPr>
        <p:txBody>
          <a:bodyPr>
            <a:normAutofit fontScale="90000"/>
          </a:bodyPr>
          <a:lstStyle/>
          <a:p>
            <a:r>
              <a:rPr lang="hr-HR" dirty="0" smtClean="0"/>
              <a:t/>
            </a:r>
            <a:br>
              <a:rPr lang="hr-HR" dirty="0" smtClean="0"/>
            </a:br>
            <a:r>
              <a:rPr lang="hr-HR" dirty="0" smtClean="0">
                <a:solidFill>
                  <a:srgbClr val="FF0000"/>
                </a:solidFill>
              </a:rPr>
              <a:t>vizija: </a:t>
            </a:r>
            <a:r>
              <a:rPr lang="hr-HR" dirty="0" err="1" smtClean="0"/>
              <a:t>baštinizacija</a:t>
            </a:r>
            <a:r>
              <a:rPr lang="hr-HR" dirty="0" smtClean="0"/>
              <a:t> resursa, pisani mozaik atraktivnosti</a:t>
            </a:r>
            <a:br>
              <a:rPr lang="hr-HR" dirty="0" smtClean="0"/>
            </a:br>
            <a:r>
              <a:rPr lang="hr-HR" dirty="0" smtClean="0"/>
              <a:t/>
            </a:r>
            <a:br>
              <a:rPr lang="hr-HR" dirty="0" smtClean="0"/>
            </a:br>
            <a:r>
              <a:rPr lang="pl-PL" dirty="0" smtClean="0"/>
              <a:t>CENTRALNA </a:t>
            </a:r>
            <a:r>
              <a:rPr lang="pl-PL" dirty="0"/>
              <a:t>TOČKA NACIONALNIH MARKETING KAMPANJA</a:t>
            </a:r>
            <a:endParaRPr lang="hr-HR" dirty="0"/>
          </a:p>
        </p:txBody>
      </p:sp>
    </p:spTree>
    <p:extLst>
      <p:ext uri="{BB962C8B-B14F-4D97-AF65-F5344CB8AC3E}">
        <p14:creationId xmlns:p14="http://schemas.microsoft.com/office/powerpoint/2010/main" val="1548477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4594" y="1246844"/>
            <a:ext cx="9144000" cy="2387600"/>
          </a:xfrm>
        </p:spPr>
        <p:txBody>
          <a:bodyPr>
            <a:normAutofit/>
          </a:bodyPr>
          <a:lstStyle/>
          <a:p>
            <a:r>
              <a:rPr lang="hr-HR" dirty="0" smtClean="0">
                <a:solidFill>
                  <a:srgbClr val="FF0000"/>
                </a:solidFill>
              </a:rPr>
              <a:t>JAVNE POLITIKE</a:t>
            </a:r>
            <a:endParaRPr lang="hr-HR" dirty="0"/>
          </a:p>
        </p:txBody>
      </p:sp>
    </p:spTree>
    <p:extLst>
      <p:ext uri="{BB962C8B-B14F-4D97-AF65-F5344CB8AC3E}">
        <p14:creationId xmlns:p14="http://schemas.microsoft.com/office/powerpoint/2010/main" val="28878532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7348" y="2131936"/>
            <a:ext cx="9144000" cy="2387600"/>
          </a:xfrm>
        </p:spPr>
        <p:txBody>
          <a:bodyPr>
            <a:normAutofit fontScale="90000"/>
          </a:bodyPr>
          <a:lstStyle/>
          <a:p>
            <a:r>
              <a:rPr lang="hr-HR" dirty="0" smtClean="0">
                <a:solidFill>
                  <a:srgbClr val="FF0000"/>
                </a:solidFill>
              </a:rPr>
              <a:t>UNWTO i FAO </a:t>
            </a:r>
            <a:r>
              <a:rPr lang="hr-HR" dirty="0" smtClean="0"/>
              <a:t>potpisali memorandum o zajedničkom razvoju ruralnog turizma</a:t>
            </a:r>
            <a:endParaRPr lang="hr-HR" dirty="0"/>
          </a:p>
        </p:txBody>
      </p:sp>
    </p:spTree>
    <p:extLst>
      <p:ext uri="{BB962C8B-B14F-4D97-AF65-F5344CB8AC3E}">
        <p14:creationId xmlns:p14="http://schemas.microsoft.com/office/powerpoint/2010/main" val="39623476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1045" y="1185606"/>
            <a:ext cx="9144000" cy="2387600"/>
          </a:xfrm>
        </p:spPr>
        <p:txBody>
          <a:bodyPr>
            <a:normAutofit fontScale="90000"/>
          </a:bodyPr>
          <a:lstStyle/>
          <a:p>
            <a:r>
              <a:rPr lang="hr-HR" dirty="0" smtClean="0">
                <a:solidFill>
                  <a:srgbClr val="FF0000"/>
                </a:solidFill>
              </a:rPr>
              <a:t>Selektirane politike</a:t>
            </a:r>
            <a:r>
              <a:rPr lang="hr-HR" dirty="0" smtClean="0"/>
              <a:t>:</a:t>
            </a:r>
            <a:br>
              <a:rPr lang="hr-HR" dirty="0" smtClean="0"/>
            </a:br>
            <a:r>
              <a:rPr lang="hr-HR" dirty="0" smtClean="0"/>
              <a:t>Gruzijska deklaracija o vinskom turizmu (2016.)</a:t>
            </a:r>
            <a:endParaRPr lang="hr-HR" dirty="0"/>
          </a:p>
        </p:txBody>
      </p:sp>
    </p:spTree>
    <p:extLst>
      <p:ext uri="{BB962C8B-B14F-4D97-AF65-F5344CB8AC3E}">
        <p14:creationId xmlns:p14="http://schemas.microsoft.com/office/powerpoint/2010/main" val="18181405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9832" y="3345276"/>
            <a:ext cx="9144000" cy="2387600"/>
          </a:xfrm>
        </p:spPr>
        <p:txBody>
          <a:bodyPr>
            <a:noAutofit/>
          </a:bodyPr>
          <a:lstStyle/>
          <a:p>
            <a:r>
              <a:rPr lang="hr-HR" sz="4000" dirty="0" smtClean="0">
                <a:solidFill>
                  <a:srgbClr val="FF0000"/>
                </a:solidFill>
              </a:rPr>
              <a:t>Zelena ekonomija </a:t>
            </a:r>
            <a:r>
              <a:rPr lang="hr-HR" sz="4000" dirty="0" smtClean="0"/>
              <a:t>(strategija Europa 2020)</a:t>
            </a:r>
            <a:br>
              <a:rPr lang="hr-HR" sz="4000" dirty="0" smtClean="0"/>
            </a:br>
            <a:r>
              <a:rPr lang="hr-HR" sz="4000" i="1" dirty="0" smtClean="0"/>
              <a:t>UNITED NATIONS ENVIRONMENT PROGRAMME</a:t>
            </a:r>
            <a:r>
              <a:rPr lang="hr-HR" sz="4000" dirty="0" smtClean="0"/>
              <a:t/>
            </a:r>
            <a:br>
              <a:rPr lang="hr-HR" sz="4000" dirty="0" smtClean="0"/>
            </a:br>
            <a:r>
              <a:rPr lang="hr-HR" sz="4000" dirty="0" smtClean="0"/>
              <a:t>1. ljudska dobrobit</a:t>
            </a:r>
            <a:br>
              <a:rPr lang="hr-HR" sz="4000" dirty="0" smtClean="0"/>
            </a:br>
            <a:r>
              <a:rPr lang="hr-HR" sz="4000" dirty="0" smtClean="0"/>
              <a:t>2. jednakost</a:t>
            </a:r>
            <a:r>
              <a:rPr lang="hr-HR" sz="4000" dirty="0"/>
              <a:t/>
            </a:r>
            <a:br>
              <a:rPr lang="hr-HR" sz="4000" dirty="0"/>
            </a:br>
            <a:r>
              <a:rPr lang="hr-HR" sz="4000" dirty="0" smtClean="0"/>
              <a:t>3. smanjenje rizika za okoliš</a:t>
            </a:r>
            <a:br>
              <a:rPr lang="hr-HR" sz="4000" dirty="0" smtClean="0"/>
            </a:br>
            <a:r>
              <a:rPr lang="hr-HR" sz="4000" dirty="0" smtClean="0"/>
              <a:t>4. zaustavljanje degradacije okoliša.</a:t>
            </a:r>
            <a:r>
              <a:rPr lang="hr-HR" sz="4000" dirty="0"/>
              <a:t/>
            </a:r>
            <a:br>
              <a:rPr lang="hr-HR" sz="4000" dirty="0"/>
            </a:br>
            <a:endParaRPr lang="hr-HR" sz="4000" dirty="0"/>
          </a:p>
        </p:txBody>
      </p:sp>
    </p:spTree>
    <p:extLst>
      <p:ext uri="{BB962C8B-B14F-4D97-AF65-F5344CB8AC3E}">
        <p14:creationId xmlns:p14="http://schemas.microsoft.com/office/powerpoint/2010/main" val="20466679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2161" y="3427490"/>
            <a:ext cx="9144000" cy="2387600"/>
          </a:xfrm>
        </p:spPr>
        <p:txBody>
          <a:bodyPr>
            <a:normAutofit fontScale="90000"/>
          </a:bodyPr>
          <a:lstStyle/>
          <a:p>
            <a:r>
              <a:rPr lang="hr-HR" dirty="0" smtClean="0">
                <a:solidFill>
                  <a:srgbClr val="FF0000"/>
                </a:solidFill>
              </a:rPr>
              <a:t>Specifični programi </a:t>
            </a:r>
            <a:r>
              <a:rPr lang="hr-HR" dirty="0" smtClean="0"/>
              <a:t/>
            </a:r>
            <a:br>
              <a:rPr lang="hr-HR" dirty="0" smtClean="0"/>
            </a:br>
            <a:r>
              <a:rPr lang="hr-HR" dirty="0" smtClean="0"/>
              <a:t>(</a:t>
            </a:r>
            <a:r>
              <a:rPr lang="hr-HR" dirty="0" err="1" smtClean="0"/>
              <a:t>inkluzivan</a:t>
            </a:r>
            <a:r>
              <a:rPr lang="hr-HR" dirty="0" smtClean="0"/>
              <a:t> razvoj)</a:t>
            </a:r>
            <a:br>
              <a:rPr lang="hr-HR" dirty="0" smtClean="0"/>
            </a:br>
            <a:r>
              <a:rPr lang="hr-HR" dirty="0" smtClean="0"/>
              <a:t>1. </a:t>
            </a:r>
            <a:r>
              <a:rPr lang="hr-HR" dirty="0"/>
              <a:t>O</a:t>
            </a:r>
            <a:r>
              <a:rPr lang="hr-HR" dirty="0" smtClean="0"/>
              <a:t>bnovljivi izvori energije</a:t>
            </a:r>
            <a:br>
              <a:rPr lang="hr-HR" dirty="0" smtClean="0"/>
            </a:br>
            <a:r>
              <a:rPr lang="hr-HR" dirty="0" smtClean="0"/>
              <a:t>2. </a:t>
            </a:r>
            <a:r>
              <a:rPr lang="hr-HR" dirty="0"/>
              <a:t>R</a:t>
            </a:r>
            <a:r>
              <a:rPr lang="hr-HR" dirty="0" smtClean="0"/>
              <a:t>ecikliranje</a:t>
            </a:r>
            <a:br>
              <a:rPr lang="hr-HR" dirty="0" smtClean="0"/>
            </a:br>
            <a:r>
              <a:rPr lang="hr-HR" dirty="0" smtClean="0"/>
              <a:t>3. Zelena arhitektura</a:t>
            </a:r>
            <a:br>
              <a:rPr lang="hr-HR" dirty="0" smtClean="0"/>
            </a:br>
            <a:r>
              <a:rPr lang="hr-HR" dirty="0" smtClean="0"/>
              <a:t>4. Ekološka poljoprivreda</a:t>
            </a:r>
            <a:br>
              <a:rPr lang="hr-HR" dirty="0" smtClean="0"/>
            </a:br>
            <a:r>
              <a:rPr lang="hr-HR" dirty="0" smtClean="0"/>
              <a:t>5.Marikultura</a:t>
            </a:r>
            <a:endParaRPr lang="hr-HR" dirty="0"/>
          </a:p>
        </p:txBody>
      </p:sp>
    </p:spTree>
    <p:extLst>
      <p:ext uri="{BB962C8B-B14F-4D97-AF65-F5344CB8AC3E}">
        <p14:creationId xmlns:p14="http://schemas.microsoft.com/office/powerpoint/2010/main" val="19301689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8462" y="2704515"/>
            <a:ext cx="9144000" cy="2387600"/>
          </a:xfrm>
        </p:spPr>
        <p:txBody>
          <a:bodyPr>
            <a:normAutofit fontScale="90000"/>
          </a:bodyPr>
          <a:lstStyle/>
          <a:p>
            <a:r>
              <a:rPr lang="hr-HR" dirty="0" smtClean="0">
                <a:solidFill>
                  <a:srgbClr val="FF0000"/>
                </a:solidFill>
              </a:rPr>
              <a:t>Uvjeti Covid-19 </a:t>
            </a:r>
            <a:r>
              <a:rPr lang="hr-HR" dirty="0" smtClean="0"/>
              <a:t>(nove mjere):</a:t>
            </a:r>
            <a:br>
              <a:rPr lang="hr-HR" dirty="0" smtClean="0"/>
            </a:br>
            <a:r>
              <a:rPr lang="hr-HR" dirty="0" err="1" smtClean="0"/>
              <a:t>Limitacija</a:t>
            </a:r>
            <a:r>
              <a:rPr lang="hr-HR" dirty="0" smtClean="0"/>
              <a:t> posjeta</a:t>
            </a:r>
            <a:br>
              <a:rPr lang="hr-HR" dirty="0" smtClean="0"/>
            </a:br>
            <a:r>
              <a:rPr lang="hr-HR" dirty="0" smtClean="0"/>
              <a:t>Signalizacijski sustavi</a:t>
            </a:r>
            <a:br>
              <a:rPr lang="hr-HR" dirty="0" smtClean="0"/>
            </a:br>
            <a:r>
              <a:rPr lang="hr-HR" dirty="0" smtClean="0"/>
              <a:t>Otklanjanje barijera</a:t>
            </a:r>
            <a:endParaRPr lang="hr-HR" dirty="0"/>
          </a:p>
        </p:txBody>
      </p:sp>
    </p:spTree>
    <p:extLst>
      <p:ext uri="{BB962C8B-B14F-4D97-AF65-F5344CB8AC3E}">
        <p14:creationId xmlns:p14="http://schemas.microsoft.com/office/powerpoint/2010/main" val="3890523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3749" y="3470525"/>
            <a:ext cx="9144000" cy="2387600"/>
          </a:xfrm>
        </p:spPr>
        <p:txBody>
          <a:bodyPr>
            <a:normAutofit fontScale="90000"/>
          </a:bodyPr>
          <a:lstStyle/>
          <a:p>
            <a:r>
              <a:rPr lang="hr-HR" dirty="0" smtClean="0"/>
              <a:t>Koristi:</a:t>
            </a:r>
            <a:br>
              <a:rPr lang="hr-HR" dirty="0" smtClean="0"/>
            </a:br>
            <a:r>
              <a:rPr lang="hr-HR" dirty="0" smtClean="0"/>
              <a:t>razvoj ekonomije,</a:t>
            </a:r>
            <a:br>
              <a:rPr lang="hr-HR" dirty="0" smtClean="0"/>
            </a:br>
            <a:r>
              <a:rPr lang="hr-HR" dirty="0" smtClean="0"/>
              <a:t>očuvanje tradicije,</a:t>
            </a:r>
            <a:br>
              <a:rPr lang="hr-HR" dirty="0" smtClean="0"/>
            </a:br>
            <a:r>
              <a:rPr lang="hr-HR" dirty="0" smtClean="0"/>
              <a:t>povećanje vrijednosti prostora,</a:t>
            </a:r>
            <a:br>
              <a:rPr lang="hr-HR" dirty="0" smtClean="0"/>
            </a:br>
            <a:r>
              <a:rPr lang="hr-HR" dirty="0" smtClean="0"/>
              <a:t>obogaćivanje ukupne ponude,</a:t>
            </a:r>
            <a:br>
              <a:rPr lang="hr-HR" dirty="0" smtClean="0"/>
            </a:br>
            <a:r>
              <a:rPr lang="hr-HR" dirty="0" smtClean="0"/>
              <a:t>zadržavanje ljudi,</a:t>
            </a:r>
            <a:br>
              <a:rPr lang="hr-HR" dirty="0" smtClean="0"/>
            </a:br>
            <a:r>
              <a:rPr lang="hr-HR" dirty="0" smtClean="0"/>
              <a:t>otvaranje radnih mjesta.</a:t>
            </a:r>
            <a:endParaRPr lang="hr-HR" dirty="0"/>
          </a:p>
        </p:txBody>
      </p:sp>
    </p:spTree>
    <p:extLst>
      <p:ext uri="{BB962C8B-B14F-4D97-AF65-F5344CB8AC3E}">
        <p14:creationId xmlns:p14="http://schemas.microsoft.com/office/powerpoint/2010/main" val="36875549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2139" y="4230077"/>
            <a:ext cx="9144000" cy="2387600"/>
          </a:xfrm>
        </p:spPr>
        <p:txBody>
          <a:bodyPr>
            <a:noAutofit/>
          </a:bodyPr>
          <a:lstStyle/>
          <a:p>
            <a:r>
              <a:rPr lang="hr-HR" sz="3600" dirty="0" smtClean="0">
                <a:solidFill>
                  <a:srgbClr val="FF0000"/>
                </a:solidFill>
              </a:rPr>
              <a:t>Globalna turistička industrija: (u </a:t>
            </a:r>
            <a:r>
              <a:rPr lang="hr-HR" sz="3600" dirty="0" err="1" smtClean="0">
                <a:solidFill>
                  <a:srgbClr val="FF0000"/>
                </a:solidFill>
              </a:rPr>
              <a:t>mlrd</a:t>
            </a:r>
            <a:r>
              <a:rPr lang="hr-HR" sz="3600" dirty="0">
                <a:solidFill>
                  <a:srgbClr val="FF0000"/>
                </a:solidFill>
              </a:rPr>
              <a:t> </a:t>
            </a:r>
            <a:r>
              <a:rPr lang="hr-HR" sz="3600" dirty="0" smtClean="0">
                <a:solidFill>
                  <a:srgbClr val="FF0000"/>
                </a:solidFill>
              </a:rPr>
              <a:t>$) </a:t>
            </a:r>
            <a:br>
              <a:rPr lang="hr-HR" sz="3600" dirty="0" smtClean="0">
                <a:solidFill>
                  <a:srgbClr val="FF0000"/>
                </a:solidFill>
              </a:rPr>
            </a:br>
            <a:r>
              <a:rPr lang="hr-HR" sz="3600" dirty="0" smtClean="0"/>
              <a:t>(UNWTO 2019)</a:t>
            </a:r>
            <a:r>
              <a:rPr lang="hr-HR" sz="3600" dirty="0" smtClean="0"/>
              <a:t/>
            </a:r>
            <a:br>
              <a:rPr lang="hr-HR" sz="3600" dirty="0" smtClean="0"/>
            </a:br>
            <a:r>
              <a:rPr lang="hr-HR" sz="3600" dirty="0" err="1" smtClean="0">
                <a:solidFill>
                  <a:srgbClr val="FF0000"/>
                </a:solidFill>
              </a:rPr>
              <a:t>Gastro</a:t>
            </a:r>
            <a:r>
              <a:rPr lang="hr-HR" sz="3600" dirty="0" smtClean="0">
                <a:solidFill>
                  <a:srgbClr val="FF0000"/>
                </a:solidFill>
              </a:rPr>
              <a:t> turizam (350-550 </a:t>
            </a:r>
            <a:r>
              <a:rPr lang="hr-HR" sz="3600" dirty="0" err="1" smtClean="0">
                <a:solidFill>
                  <a:srgbClr val="FF0000"/>
                </a:solidFill>
              </a:rPr>
              <a:t>mlrd</a:t>
            </a:r>
            <a:r>
              <a:rPr lang="hr-HR" sz="3600" dirty="0" smtClean="0">
                <a:solidFill>
                  <a:srgbClr val="FF0000"/>
                </a:solidFill>
              </a:rPr>
              <a:t>.)</a:t>
            </a:r>
            <a:br>
              <a:rPr lang="hr-HR" sz="3600" dirty="0" smtClean="0">
                <a:solidFill>
                  <a:srgbClr val="FF0000"/>
                </a:solidFill>
              </a:rPr>
            </a:br>
            <a:r>
              <a:rPr lang="hr-HR" sz="3600" dirty="0" smtClean="0">
                <a:solidFill>
                  <a:srgbClr val="FF0000"/>
                </a:solidFill>
              </a:rPr>
              <a:t>Wellness turizam (439)</a:t>
            </a:r>
            <a:br>
              <a:rPr lang="hr-HR" sz="3600" dirty="0" smtClean="0">
                <a:solidFill>
                  <a:srgbClr val="FF0000"/>
                </a:solidFill>
              </a:rPr>
            </a:br>
            <a:r>
              <a:rPr lang="hr-HR" sz="3600" dirty="0" smtClean="0">
                <a:solidFill>
                  <a:srgbClr val="FF0000"/>
                </a:solidFill>
              </a:rPr>
              <a:t>Kulturni turizam (800-1.1)</a:t>
            </a:r>
            <a:br>
              <a:rPr lang="hr-HR" sz="3600" dirty="0" smtClean="0">
                <a:solidFill>
                  <a:srgbClr val="FF0000"/>
                </a:solidFill>
              </a:rPr>
            </a:br>
            <a:r>
              <a:rPr lang="hr-HR" sz="3600" dirty="0" smtClean="0"/>
              <a:t>Sportski turizam (250-375)</a:t>
            </a:r>
            <a:br>
              <a:rPr lang="hr-HR" sz="3600" dirty="0" smtClean="0"/>
            </a:br>
            <a:r>
              <a:rPr lang="hr-HR" sz="3600" dirty="0" smtClean="0"/>
              <a:t>Eko turizam (325-480)</a:t>
            </a:r>
            <a:br>
              <a:rPr lang="hr-HR" sz="3600" dirty="0" smtClean="0"/>
            </a:br>
            <a:r>
              <a:rPr lang="hr-HR" sz="3600" dirty="0" smtClean="0"/>
              <a:t>Pustolovni (115-150)</a:t>
            </a:r>
            <a:br>
              <a:rPr lang="hr-HR" sz="3600" dirty="0" smtClean="0"/>
            </a:br>
            <a:r>
              <a:rPr lang="hr-HR" sz="3600" dirty="0" smtClean="0"/>
              <a:t>Agroturizam (60-160)</a:t>
            </a:r>
            <a:br>
              <a:rPr lang="hr-HR" sz="3600" dirty="0" smtClean="0"/>
            </a:br>
            <a:r>
              <a:rPr lang="hr-HR" sz="3600" dirty="0" smtClean="0"/>
              <a:t>Religijski turizam (37-47)</a:t>
            </a:r>
            <a:br>
              <a:rPr lang="hr-HR" sz="3600" dirty="0" smtClean="0"/>
            </a:br>
            <a:r>
              <a:rPr lang="hr-HR" sz="3600" dirty="0" smtClean="0"/>
              <a:t>Medicinski turizam (50-60)</a:t>
            </a:r>
            <a:br>
              <a:rPr lang="hr-HR" sz="3600" dirty="0" smtClean="0"/>
            </a:br>
            <a:r>
              <a:rPr lang="hr-HR" sz="3600" dirty="0" smtClean="0">
                <a:solidFill>
                  <a:srgbClr val="FF0000"/>
                </a:solidFill>
              </a:rPr>
              <a:t>Volonterski </a:t>
            </a:r>
            <a:r>
              <a:rPr lang="hr-HR" sz="3600" dirty="0" smtClean="0"/>
              <a:t>(10-20)</a:t>
            </a:r>
            <a:endParaRPr lang="hr-HR" sz="3600" dirty="0"/>
          </a:p>
        </p:txBody>
      </p:sp>
    </p:spTree>
    <p:extLst>
      <p:ext uri="{BB962C8B-B14F-4D97-AF65-F5344CB8AC3E}">
        <p14:creationId xmlns:p14="http://schemas.microsoft.com/office/powerpoint/2010/main" val="4707760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3523" y="4400062"/>
            <a:ext cx="9144000" cy="2387600"/>
          </a:xfrm>
        </p:spPr>
        <p:txBody>
          <a:bodyPr>
            <a:noAutofit/>
          </a:bodyPr>
          <a:lstStyle/>
          <a:p>
            <a:r>
              <a:rPr lang="hr-HR" sz="3600" dirty="0" smtClean="0">
                <a:solidFill>
                  <a:srgbClr val="FF0000"/>
                </a:solidFill>
              </a:rPr>
              <a:t>Treba razvija turizam turističkih niša (</a:t>
            </a:r>
            <a:r>
              <a:rPr lang="hr-HR" sz="3600" dirty="0" err="1" smtClean="0">
                <a:solidFill>
                  <a:srgbClr val="FF0000"/>
                </a:solidFill>
              </a:rPr>
              <a:t>Novelli</a:t>
            </a:r>
            <a:r>
              <a:rPr lang="hr-HR" sz="3600" dirty="0" smtClean="0">
                <a:solidFill>
                  <a:srgbClr val="FF0000"/>
                </a:solidFill>
              </a:rPr>
              <a:t>, 2005)</a:t>
            </a:r>
            <a:br>
              <a:rPr lang="hr-HR" sz="3600" dirty="0" smtClean="0">
                <a:solidFill>
                  <a:srgbClr val="FF0000"/>
                </a:solidFill>
              </a:rPr>
            </a:br>
            <a:r>
              <a:rPr lang="hr-HR" sz="3600" dirty="0" smtClean="0">
                <a:solidFill>
                  <a:srgbClr val="FF0000"/>
                </a:solidFill>
              </a:rPr>
              <a:t/>
            </a:r>
            <a:br>
              <a:rPr lang="hr-HR" sz="3600" dirty="0" smtClean="0">
                <a:solidFill>
                  <a:srgbClr val="FF0000"/>
                </a:solidFill>
              </a:rPr>
            </a:br>
            <a:r>
              <a:rPr lang="hr-HR" sz="3200" dirty="0" smtClean="0">
                <a:solidFill>
                  <a:schemeClr val="accent1">
                    <a:lumMod val="75000"/>
                  </a:schemeClr>
                </a:solidFill>
              </a:rPr>
              <a:t>Kultura</a:t>
            </a:r>
            <a:r>
              <a:rPr lang="hr-HR" sz="3200" dirty="0" smtClean="0"/>
              <a:t> (baština, edukacija, religija, genealogija, industrijski turizam</a:t>
            </a:r>
            <a:br>
              <a:rPr lang="hr-HR" sz="3200" dirty="0" smtClean="0"/>
            </a:br>
            <a:r>
              <a:rPr lang="hr-HR" sz="3200" dirty="0">
                <a:solidFill>
                  <a:schemeClr val="accent1">
                    <a:lumMod val="75000"/>
                  </a:schemeClr>
                </a:solidFill>
              </a:rPr>
              <a:t>Ambijent</a:t>
            </a:r>
            <a:r>
              <a:rPr lang="hr-HR" sz="3200" dirty="0" smtClean="0"/>
              <a:t> (priroda, životinje, eko, avantura, alpinizam, </a:t>
            </a:r>
            <a:r>
              <a:rPr lang="hr-HR" sz="3200" dirty="0" err="1" smtClean="0"/>
              <a:t>geoturizam</a:t>
            </a:r>
            <a:r>
              <a:rPr lang="hr-HR" sz="3200" dirty="0" smtClean="0"/>
              <a:t>, obala)</a:t>
            </a:r>
            <a:br>
              <a:rPr lang="hr-HR" sz="3200" dirty="0" smtClean="0"/>
            </a:br>
            <a:r>
              <a:rPr lang="hr-HR" sz="3200" dirty="0">
                <a:solidFill>
                  <a:schemeClr val="accent1">
                    <a:lumMod val="75000"/>
                  </a:schemeClr>
                </a:solidFill>
              </a:rPr>
              <a:t>Selo</a:t>
            </a:r>
            <a:r>
              <a:rPr lang="hr-HR" sz="3200" dirty="0" smtClean="0"/>
              <a:t> (farme, </a:t>
            </a:r>
            <a:r>
              <a:rPr lang="hr-HR" sz="3200" dirty="0" err="1" smtClean="0"/>
              <a:t>enogastro</a:t>
            </a:r>
            <a:r>
              <a:rPr lang="hr-HR" sz="3200" dirty="0" smtClean="0"/>
              <a:t>, Kamping, festivali, zanati, umjetnost)</a:t>
            </a:r>
            <a:br>
              <a:rPr lang="hr-HR" sz="3200" dirty="0" smtClean="0"/>
            </a:br>
            <a:r>
              <a:rPr lang="hr-HR" sz="3200" dirty="0" smtClean="0"/>
              <a:t>Grad (MICE, izložbe, umjetnost)</a:t>
            </a:r>
            <a:br>
              <a:rPr lang="hr-HR" sz="3200" dirty="0" smtClean="0"/>
            </a:br>
            <a:r>
              <a:rPr lang="hr-HR" sz="3200" dirty="0">
                <a:solidFill>
                  <a:schemeClr val="accent1">
                    <a:lumMod val="75000"/>
                  </a:schemeClr>
                </a:solidFill>
              </a:rPr>
              <a:t>Ostalo</a:t>
            </a:r>
            <a:r>
              <a:rPr lang="hr-HR" sz="3200" dirty="0" smtClean="0"/>
              <a:t> (krstarenja, foto, volontiranje, mračni turizam, omladinski turizam, prijevoz).</a:t>
            </a:r>
            <a:br>
              <a:rPr lang="hr-HR" sz="3200" dirty="0" smtClean="0"/>
            </a:br>
            <a:endParaRPr lang="hr-HR" sz="3200" dirty="0"/>
          </a:p>
        </p:txBody>
      </p:sp>
    </p:spTree>
    <p:extLst>
      <p:ext uri="{BB962C8B-B14F-4D97-AF65-F5344CB8AC3E}">
        <p14:creationId xmlns:p14="http://schemas.microsoft.com/office/powerpoint/2010/main" val="37927689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18668559"/>
              </p:ext>
            </p:extLst>
          </p:nvPr>
        </p:nvGraphicFramePr>
        <p:xfrm>
          <a:off x="2971801" y="1803077"/>
          <a:ext cx="6968264" cy="3543474"/>
        </p:xfrm>
        <a:graphic>
          <a:graphicData uri="http://schemas.openxmlformats.org/drawingml/2006/table">
            <a:tbl>
              <a:tblPr firstRow="1" firstCol="1" bandRow="1">
                <a:tableStyleId>{5C22544A-7EE6-4342-B048-85BDC9FD1C3A}</a:tableStyleId>
              </a:tblPr>
              <a:tblGrid>
                <a:gridCol w="542721">
                  <a:extLst>
                    <a:ext uri="{9D8B030D-6E8A-4147-A177-3AD203B41FA5}">
                      <a16:colId xmlns:a16="http://schemas.microsoft.com/office/drawing/2014/main" val="1100350304"/>
                    </a:ext>
                  </a:extLst>
                </a:gridCol>
                <a:gridCol w="2950276">
                  <a:extLst>
                    <a:ext uri="{9D8B030D-6E8A-4147-A177-3AD203B41FA5}">
                      <a16:colId xmlns:a16="http://schemas.microsoft.com/office/drawing/2014/main" val="2305066172"/>
                    </a:ext>
                  </a:extLst>
                </a:gridCol>
                <a:gridCol w="3475267">
                  <a:extLst>
                    <a:ext uri="{9D8B030D-6E8A-4147-A177-3AD203B41FA5}">
                      <a16:colId xmlns:a16="http://schemas.microsoft.com/office/drawing/2014/main" val="3446346846"/>
                    </a:ext>
                  </a:extLst>
                </a:gridCol>
              </a:tblGrid>
              <a:tr h="506211">
                <a:tc>
                  <a:txBody>
                    <a:bodyPr/>
                    <a:lstStyle/>
                    <a:p>
                      <a:pPr algn="just">
                        <a:lnSpc>
                          <a:spcPct val="107000"/>
                        </a:lnSpc>
                        <a:spcAft>
                          <a:spcPts val="0"/>
                        </a:spcAft>
                      </a:pPr>
                      <a:r>
                        <a:rPr lang="hr-HR" sz="1100">
                          <a:effectLst/>
                        </a:rPr>
                        <a:t>Br.</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hr-HR" sz="1100" dirty="0">
                          <a:effectLst/>
                        </a:rPr>
                        <a:t>Provedba</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hr-HR" sz="1100">
                          <a:effectLst/>
                        </a:rPr>
                        <a:t>Prilagodbe</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1269591"/>
                  </a:ext>
                </a:extLst>
              </a:tr>
              <a:tr h="506211">
                <a:tc>
                  <a:txBody>
                    <a:bodyPr/>
                    <a:lstStyle/>
                    <a:p>
                      <a:pPr algn="just">
                        <a:lnSpc>
                          <a:spcPct val="107000"/>
                        </a:lnSpc>
                        <a:spcAft>
                          <a:spcPts val="0"/>
                        </a:spcAft>
                      </a:pPr>
                      <a:r>
                        <a:rPr lang="hr-HR" sz="1100">
                          <a:effectLst/>
                        </a:rPr>
                        <a:t>1.</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hr-HR" sz="1100" b="1" dirty="0">
                          <a:effectLst/>
                        </a:rPr>
                        <a:t>Istraživanje tržišta</a:t>
                      </a:r>
                      <a:endParaRPr lang="hr-H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hr-HR" sz="1100" b="1">
                          <a:effectLst/>
                        </a:rPr>
                        <a:t>identificiranje emocija</a:t>
                      </a:r>
                      <a:endParaRPr lang="hr-HR"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093061"/>
                  </a:ext>
                </a:extLst>
              </a:tr>
              <a:tr h="506211">
                <a:tc>
                  <a:txBody>
                    <a:bodyPr/>
                    <a:lstStyle/>
                    <a:p>
                      <a:pPr algn="just">
                        <a:lnSpc>
                          <a:spcPct val="107000"/>
                        </a:lnSpc>
                        <a:spcAft>
                          <a:spcPts val="0"/>
                        </a:spcAft>
                      </a:pPr>
                      <a:r>
                        <a:rPr lang="hr-HR" sz="1100" dirty="0">
                          <a:effectLst/>
                        </a:rPr>
                        <a:t>2.</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hr-HR" sz="1100" b="1" dirty="0">
                          <a:effectLst/>
                        </a:rPr>
                        <a:t>Implementacija u atrakcijsku osnovu </a:t>
                      </a:r>
                      <a:endParaRPr lang="hr-H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hr-HR" sz="1100" b="1" dirty="0">
                          <a:effectLst/>
                        </a:rPr>
                        <a:t>Kreiranje ponuda za „tragaoce za </a:t>
                      </a:r>
                      <a:r>
                        <a:rPr lang="hr-HR" sz="1100" b="1" dirty="0" smtClean="0">
                          <a:effectLst/>
                        </a:rPr>
                        <a:t>užicima”</a:t>
                      </a:r>
                      <a:endParaRPr lang="hr-H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9650607"/>
                  </a:ext>
                </a:extLst>
              </a:tr>
              <a:tr h="506211">
                <a:tc>
                  <a:txBody>
                    <a:bodyPr/>
                    <a:lstStyle/>
                    <a:p>
                      <a:pPr algn="just">
                        <a:lnSpc>
                          <a:spcPct val="107000"/>
                        </a:lnSpc>
                        <a:spcAft>
                          <a:spcPts val="0"/>
                        </a:spcAft>
                      </a:pPr>
                      <a:r>
                        <a:rPr lang="hr-HR" sz="1100">
                          <a:effectLst/>
                        </a:rPr>
                        <a:t>3.</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hr-HR" sz="1100" b="1" dirty="0">
                          <a:effectLst/>
                        </a:rPr>
                        <a:t>Sustav praćenja i povratnih veza</a:t>
                      </a:r>
                      <a:endParaRPr lang="hr-H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hr-HR" sz="1100" b="1" dirty="0">
                          <a:effectLst/>
                        </a:rPr>
                        <a:t>„Inventar emocija“</a:t>
                      </a:r>
                      <a:endParaRPr lang="hr-H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5404346"/>
                  </a:ext>
                </a:extLst>
              </a:tr>
              <a:tr h="1012419">
                <a:tc>
                  <a:txBody>
                    <a:bodyPr/>
                    <a:lstStyle/>
                    <a:p>
                      <a:pPr algn="just">
                        <a:lnSpc>
                          <a:spcPct val="107000"/>
                        </a:lnSpc>
                        <a:spcAft>
                          <a:spcPts val="0"/>
                        </a:spcAft>
                      </a:pPr>
                      <a:r>
                        <a:rPr lang="hr-HR" sz="1100">
                          <a:effectLst/>
                        </a:rPr>
                        <a:t>4.</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hr-HR" sz="1100" b="1" dirty="0">
                          <a:effectLst/>
                        </a:rPr>
                        <a:t>Sustav korekcije</a:t>
                      </a:r>
                      <a:endParaRPr lang="hr-H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hr-HR" sz="1100" b="1" dirty="0">
                          <a:effectLst/>
                        </a:rPr>
                        <a:t>Stvaranje pozitivne energije na relaciji ponude i potražnje (autentičnost umjesto </a:t>
                      </a:r>
                      <a:r>
                        <a:rPr lang="hr-HR" sz="1100" b="1" dirty="0" err="1">
                          <a:effectLst/>
                        </a:rPr>
                        <a:t>šablonizacije</a:t>
                      </a:r>
                      <a:r>
                        <a:rPr lang="hr-HR" sz="1100" b="1" dirty="0">
                          <a:effectLst/>
                        </a:rPr>
                        <a:t>)</a:t>
                      </a:r>
                      <a:endParaRPr lang="hr-H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952174"/>
                  </a:ext>
                </a:extLst>
              </a:tr>
              <a:tr h="506211">
                <a:tc>
                  <a:txBody>
                    <a:bodyPr/>
                    <a:lstStyle/>
                    <a:p>
                      <a:pPr algn="just">
                        <a:lnSpc>
                          <a:spcPct val="107000"/>
                        </a:lnSpc>
                        <a:spcAft>
                          <a:spcPts val="0"/>
                        </a:spcAft>
                      </a:pPr>
                      <a:r>
                        <a:rPr lang="hr-HR" sz="1100">
                          <a:effectLst/>
                        </a:rPr>
                        <a:t>5.</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hr-HR" sz="1100" b="1" dirty="0">
                          <a:effectLst/>
                        </a:rPr>
                        <a:t>Prijedlog razvojnih oblika</a:t>
                      </a:r>
                      <a:endParaRPr lang="hr-H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hr-HR" sz="1100" b="1" dirty="0">
                          <a:effectLst/>
                        </a:rPr>
                        <a:t>Potencijali rasta (medijatori kao prenositelji emocija)</a:t>
                      </a:r>
                      <a:endParaRPr lang="hr-H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2077902"/>
                  </a:ext>
                </a:extLst>
              </a:tr>
            </a:tbl>
          </a:graphicData>
        </a:graphic>
      </p:graphicFrame>
      <p:sp>
        <p:nvSpPr>
          <p:cNvPr id="5" name="Rectangle 1"/>
          <p:cNvSpPr>
            <a:spLocks noGrp="1" noChangeArrowheads="1"/>
          </p:cNvSpPr>
          <p:nvPr>
            <p:ph type="ctrTitle"/>
          </p:nvPr>
        </p:nvSpPr>
        <p:spPr bwMode="auto">
          <a:xfrm>
            <a:off x="2945944" y="1495300"/>
            <a:ext cx="643265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Tablica 12. Preporuke razvoja atrakcija temeljeno na emocionalnim doživljajima </a:t>
            </a:r>
            <a:endParaRPr kumimoji="0" lang="hr-HR" altLang="sr-Latn-RS" sz="1400" b="0" i="0" u="none" strike="noStrike" cap="none" normalizeH="0" baseline="0" dirty="0" smtClean="0">
              <a:ln>
                <a:noFill/>
              </a:ln>
              <a:solidFill>
                <a:schemeClr val="tx1"/>
              </a:solidFill>
              <a:effectLst/>
            </a:endParaRPr>
          </a:p>
        </p:txBody>
      </p:sp>
      <p:sp>
        <p:nvSpPr>
          <p:cNvPr id="6" name="Rectangle 5"/>
          <p:cNvSpPr/>
          <p:nvPr/>
        </p:nvSpPr>
        <p:spPr>
          <a:xfrm>
            <a:off x="3079378" y="5377329"/>
            <a:ext cx="1478290" cy="276999"/>
          </a:xfrm>
          <a:prstGeom prst="rect">
            <a:avLst/>
          </a:prstGeom>
        </p:spPr>
        <p:txBody>
          <a:bodyPr wrap="none">
            <a:spAutoFit/>
          </a:bodyPr>
          <a:lstStyle/>
          <a:p>
            <a:r>
              <a:rPr lang="hr-HR" altLang="sr-Latn-RS" sz="1200" dirty="0">
                <a:latin typeface="Times New Roman" panose="02020603050405020304" pitchFamily="18" charset="0"/>
                <a:ea typeface="Calibri" panose="020F0502020204030204" pitchFamily="34" charset="0"/>
                <a:cs typeface="Times New Roman" panose="02020603050405020304" pitchFamily="18" charset="0"/>
              </a:rPr>
              <a:t>Izvor: </a:t>
            </a:r>
            <a:r>
              <a:rPr lang="hr-HR" altLang="sr-Latn-RS" sz="1200" dirty="0" smtClean="0">
                <a:latin typeface="Times New Roman" panose="02020603050405020304" pitchFamily="18" charset="0"/>
                <a:ea typeface="Calibri" panose="020F0502020204030204" pitchFamily="34" charset="0"/>
                <a:cs typeface="Times New Roman" panose="02020603050405020304" pitchFamily="18" charset="0"/>
              </a:rPr>
              <a:t>Gržinić, 2020.</a:t>
            </a:r>
            <a:endParaRPr lang="hr-HR" sz="1200" dirty="0"/>
          </a:p>
        </p:txBody>
      </p:sp>
    </p:spTree>
    <p:extLst>
      <p:ext uri="{BB962C8B-B14F-4D97-AF65-F5344CB8AC3E}">
        <p14:creationId xmlns:p14="http://schemas.microsoft.com/office/powerpoint/2010/main" val="1217146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7534" y="4066561"/>
            <a:ext cx="9144000" cy="2387600"/>
          </a:xfrm>
        </p:spPr>
        <p:txBody>
          <a:bodyPr>
            <a:normAutofit fontScale="90000"/>
          </a:bodyPr>
          <a:lstStyle/>
          <a:p>
            <a:r>
              <a:rPr lang="hr-HR" dirty="0" smtClean="0"/>
              <a:t/>
            </a:r>
            <a:br>
              <a:rPr lang="hr-HR" dirty="0" smtClean="0"/>
            </a:br>
            <a:r>
              <a:rPr lang="hr-HR" sz="5300" dirty="0" smtClean="0">
                <a:solidFill>
                  <a:srgbClr val="FF0000"/>
                </a:solidFill>
              </a:rPr>
              <a:t>misija</a:t>
            </a:r>
            <a:r>
              <a:rPr lang="hr-HR" sz="5300" dirty="0" smtClean="0"/>
              <a:t>: sačuvati artefakte, originalnost i izvornost resursa, održivost destinacije (ekonomska, </a:t>
            </a:r>
            <a:r>
              <a:rPr lang="hr-HR" sz="5300" dirty="0" err="1" smtClean="0"/>
              <a:t>socio</a:t>
            </a:r>
            <a:r>
              <a:rPr lang="hr-HR" sz="5300" dirty="0" smtClean="0"/>
              <a:t>-kulturna, ekonomska).</a:t>
            </a:r>
            <a:br>
              <a:rPr lang="hr-HR" sz="5300" dirty="0" smtClean="0"/>
            </a:br>
            <a:r>
              <a:rPr lang="hr-HR" sz="5300" dirty="0" smtClean="0"/>
              <a:t/>
            </a:r>
            <a:br>
              <a:rPr lang="hr-HR" sz="5300" dirty="0" smtClean="0"/>
            </a:br>
            <a:r>
              <a:rPr lang="hr-HR" sz="5300" dirty="0" smtClean="0"/>
              <a:t/>
            </a:r>
            <a:br>
              <a:rPr lang="hr-HR" sz="5300" dirty="0" smtClean="0"/>
            </a:br>
            <a:endParaRPr lang="hr-HR" sz="5300" dirty="0"/>
          </a:p>
        </p:txBody>
      </p:sp>
    </p:spTree>
    <p:extLst>
      <p:ext uri="{BB962C8B-B14F-4D97-AF65-F5344CB8AC3E}">
        <p14:creationId xmlns:p14="http://schemas.microsoft.com/office/powerpoint/2010/main" val="33176310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0015" y="2217237"/>
            <a:ext cx="9144000" cy="2387600"/>
          </a:xfrm>
        </p:spPr>
        <p:txBody>
          <a:bodyPr>
            <a:normAutofit/>
          </a:bodyPr>
          <a:lstStyle/>
          <a:p>
            <a:r>
              <a:rPr lang="hr-HR" dirty="0" smtClean="0"/>
              <a:t>Podaci koji idu svemu opisanome u prilog!!!</a:t>
            </a:r>
            <a:endParaRPr lang="hr-HR" dirty="0"/>
          </a:p>
        </p:txBody>
      </p:sp>
    </p:spTree>
    <p:extLst>
      <p:ext uri="{BB962C8B-B14F-4D97-AF65-F5344CB8AC3E}">
        <p14:creationId xmlns:p14="http://schemas.microsoft.com/office/powerpoint/2010/main" val="4251854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4161" y="3027671"/>
            <a:ext cx="9144000" cy="2387600"/>
          </a:xfrm>
        </p:spPr>
        <p:txBody>
          <a:bodyPr>
            <a:noAutofit/>
          </a:bodyPr>
          <a:lstStyle/>
          <a:p>
            <a:r>
              <a:rPr lang="hr-HR" sz="4800" dirty="0" smtClean="0"/>
              <a:t>Na globalnoj razini otkazane </a:t>
            </a:r>
            <a:r>
              <a:rPr lang="hr-HR" sz="4800" dirty="0" smtClean="0"/>
              <a:t>aktivnosti (2020):</a:t>
            </a:r>
            <a:r>
              <a:rPr lang="hr-HR" sz="4800" dirty="0" smtClean="0"/>
              <a:t/>
            </a:r>
            <a:br>
              <a:rPr lang="hr-HR" sz="4800" dirty="0" smtClean="0"/>
            </a:br>
            <a:r>
              <a:rPr lang="hr-HR" sz="4800" dirty="0" smtClean="0">
                <a:solidFill>
                  <a:srgbClr val="FF0000"/>
                </a:solidFill>
              </a:rPr>
              <a:t>51% </a:t>
            </a:r>
            <a:r>
              <a:rPr lang="hr-HR" sz="4800" dirty="0" smtClean="0"/>
              <a:t>sudjelovanja turizma, kulture i prodaje</a:t>
            </a:r>
            <a:br>
              <a:rPr lang="hr-HR" sz="4800" dirty="0" smtClean="0"/>
            </a:br>
            <a:endParaRPr lang="hr-HR" sz="4800" dirty="0"/>
          </a:p>
        </p:txBody>
      </p:sp>
    </p:spTree>
    <p:extLst>
      <p:ext uri="{BB962C8B-B14F-4D97-AF65-F5344CB8AC3E}">
        <p14:creationId xmlns:p14="http://schemas.microsoft.com/office/powerpoint/2010/main" val="5828498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9638" y="1947604"/>
            <a:ext cx="9144000" cy="2387600"/>
          </a:xfrm>
        </p:spPr>
        <p:txBody>
          <a:bodyPr>
            <a:noAutofit/>
          </a:bodyPr>
          <a:lstStyle/>
          <a:p>
            <a:r>
              <a:rPr lang="hr-HR" sz="4800" dirty="0" smtClean="0"/>
              <a:t>Na globalnoj razini inoviranje </a:t>
            </a:r>
            <a:r>
              <a:rPr lang="hr-HR" sz="4800" dirty="0" smtClean="0"/>
              <a:t>aktivnosti (2020):</a:t>
            </a:r>
            <a:r>
              <a:rPr lang="hr-HR" sz="4800" dirty="0" smtClean="0"/>
              <a:t/>
            </a:r>
            <a:br>
              <a:rPr lang="hr-HR" sz="4800" dirty="0" smtClean="0"/>
            </a:br>
            <a:r>
              <a:rPr lang="hr-HR" sz="4800" dirty="0" smtClean="0">
                <a:solidFill>
                  <a:srgbClr val="FF0000"/>
                </a:solidFill>
              </a:rPr>
              <a:t>59%</a:t>
            </a:r>
            <a:r>
              <a:rPr lang="hr-HR" sz="4800" dirty="0" smtClean="0"/>
              <a:t> virtualne ture i posjeti</a:t>
            </a:r>
            <a:br>
              <a:rPr lang="hr-HR" sz="4800" dirty="0" smtClean="0"/>
            </a:br>
            <a:endParaRPr lang="hr-HR" sz="4800" i="1" dirty="0"/>
          </a:p>
        </p:txBody>
      </p:sp>
    </p:spTree>
    <p:extLst>
      <p:ext uri="{BB962C8B-B14F-4D97-AF65-F5344CB8AC3E}">
        <p14:creationId xmlns:p14="http://schemas.microsoft.com/office/powerpoint/2010/main" val="33055562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1.bp.blogspot.com/_fPo-m6G36C8/TPMxNQe4r5I/AAAAAAAANqU/YxlwVUx0zSs/s1600/thats+all+fol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4" y="188914"/>
            <a:ext cx="392747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896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9091" y="5542921"/>
            <a:ext cx="9864436" cy="5669136"/>
          </a:xfrm>
        </p:spPr>
        <p:txBody>
          <a:bodyPr>
            <a:normAutofit fontScale="90000"/>
          </a:bodyPr>
          <a:lstStyle/>
          <a:p>
            <a:pPr algn="l"/>
            <a:r>
              <a:rPr lang="hr-HR" dirty="0" smtClean="0"/>
              <a:t/>
            </a:r>
            <a:br>
              <a:rPr lang="hr-HR" dirty="0" smtClean="0"/>
            </a:br>
            <a:r>
              <a:rPr lang="hr-HR" dirty="0" smtClean="0">
                <a:solidFill>
                  <a:srgbClr val="FF0000"/>
                </a:solidFill>
              </a:rPr>
              <a:t>Koristi ZA DESTINACIJU:</a:t>
            </a:r>
            <a:r>
              <a:rPr lang="hr-HR" dirty="0" smtClean="0"/>
              <a:t/>
            </a:r>
            <a:br>
              <a:rPr lang="hr-HR" dirty="0" smtClean="0"/>
            </a:br>
            <a:r>
              <a:rPr lang="hr-HR" sz="3100" dirty="0" smtClean="0"/>
              <a:t>1.</a:t>
            </a:r>
            <a:r>
              <a:rPr lang="hr-HR" dirty="0" smtClean="0"/>
              <a:t> </a:t>
            </a:r>
            <a:r>
              <a:rPr lang="hr-HR" sz="3100" dirty="0" smtClean="0"/>
              <a:t>Mozaik atrakcija doprinosi kvaliteti prezentacije atrakcija javnosti (izbjegavanje podudarnosti)</a:t>
            </a:r>
            <a:br>
              <a:rPr lang="hr-HR" sz="3100" dirty="0" smtClean="0"/>
            </a:br>
            <a:r>
              <a:rPr lang="hr-HR" sz="3100" dirty="0" smtClean="0"/>
              <a:t>2.</a:t>
            </a:r>
            <a:r>
              <a:rPr lang="hr-HR" sz="3200" dirty="0" smtClean="0"/>
              <a:t> </a:t>
            </a:r>
            <a:r>
              <a:rPr lang="hr-HR" sz="3100" dirty="0" smtClean="0"/>
              <a:t>ambijentalnost prostora (krajobrazno planiranje, „lociranje u kontekst”)</a:t>
            </a:r>
            <a:br>
              <a:rPr lang="hr-HR" sz="3100" dirty="0" smtClean="0"/>
            </a:br>
            <a:r>
              <a:rPr lang="hr-HR" sz="3100" dirty="0" smtClean="0"/>
              <a:t>3. stvaranju </a:t>
            </a:r>
            <a:r>
              <a:rPr lang="hr-HR" sz="3100" dirty="0"/>
              <a:t>mreže atraktivnosti </a:t>
            </a:r>
            <a:r>
              <a:rPr lang="hr-HR" sz="3100" dirty="0" smtClean="0"/>
              <a:t>(razvoj </a:t>
            </a:r>
            <a:r>
              <a:rPr lang="hr-HR" sz="3100" dirty="0"/>
              <a:t>„destinacijskih priča” i formiranje „turističkog pogleda</a:t>
            </a:r>
            <a:r>
              <a:rPr lang="hr-HR" sz="3100" dirty="0" smtClean="0"/>
              <a:t>”, boja tematska interpretacija)</a:t>
            </a:r>
            <a:br>
              <a:rPr lang="hr-HR" sz="3100" dirty="0" smtClean="0"/>
            </a:br>
            <a:r>
              <a:rPr lang="hr-HR" sz="3100" dirty="0" smtClean="0"/>
              <a:t>4. prenošenje informacija među korisnicima</a:t>
            </a:r>
            <a:br>
              <a:rPr lang="hr-HR" sz="3100" dirty="0" smtClean="0"/>
            </a:br>
            <a:r>
              <a:rPr lang="hr-HR" sz="3100" dirty="0" smtClean="0"/>
              <a:t>5. specijalizirane teme (obogaćivanje postojeće ponude)</a:t>
            </a:r>
            <a:br>
              <a:rPr lang="hr-HR" sz="3100" dirty="0" smtClean="0"/>
            </a:br>
            <a:r>
              <a:rPr lang="hr-HR" sz="3100" dirty="0" smtClean="0"/>
              <a:t>6. razvoj partnerstava među dionicima i povezivanje perifernih mjesta</a:t>
            </a:r>
            <a:br>
              <a:rPr lang="hr-HR" sz="3100" dirty="0" smtClean="0"/>
            </a:br>
            <a:r>
              <a:rPr lang="hr-HR" sz="3100" dirty="0" smtClean="0"/>
              <a:t>7. razvoj nacionalnog ponosa i stimulacija potražnje</a:t>
            </a:r>
            <a:br>
              <a:rPr lang="hr-HR" sz="3100" dirty="0" smtClean="0"/>
            </a:br>
            <a:r>
              <a:rPr lang="hr-HR" sz="3100" dirty="0" smtClean="0"/>
              <a:t>8. javni pristup, regulatorna baza</a:t>
            </a:r>
            <a:br>
              <a:rPr lang="hr-HR" sz="3100" dirty="0" smtClean="0"/>
            </a:br>
            <a:r>
              <a:rPr lang="hr-HR" sz="3100" dirty="0" smtClean="0"/>
              <a:t/>
            </a:r>
            <a:br>
              <a:rPr lang="hr-HR" sz="3100" dirty="0" smtClean="0"/>
            </a:br>
            <a:r>
              <a:rPr lang="hr-HR" sz="3100" dirty="0" smtClean="0"/>
              <a:t/>
            </a:r>
            <a:br>
              <a:rPr lang="hr-HR" sz="3100" dirty="0" smtClean="0"/>
            </a:br>
            <a:r>
              <a:rPr lang="hr-HR" sz="3100" dirty="0" smtClean="0"/>
              <a:t/>
            </a:r>
            <a:br>
              <a:rPr lang="hr-HR" sz="3100" dirty="0" smtClean="0"/>
            </a:br>
            <a:r>
              <a:rPr lang="hr-HR" sz="3100" dirty="0" smtClean="0"/>
              <a:t/>
            </a:r>
            <a:br>
              <a:rPr lang="hr-HR" sz="3100" dirty="0" smtClean="0"/>
            </a:br>
            <a:r>
              <a:rPr lang="hr-HR" sz="3100" dirty="0">
                <a:solidFill>
                  <a:srgbClr val="FF0000"/>
                </a:solidFill>
              </a:rPr>
              <a:t/>
            </a:r>
            <a:br>
              <a:rPr lang="hr-HR" sz="3100" dirty="0">
                <a:solidFill>
                  <a:srgbClr val="FF0000"/>
                </a:solidFill>
              </a:rPr>
            </a:br>
            <a:r>
              <a:rPr lang="hr-HR" dirty="0" smtClean="0">
                <a:solidFill>
                  <a:srgbClr val="FF0000"/>
                </a:solidFill>
              </a:rPr>
              <a:t/>
            </a:r>
            <a:br>
              <a:rPr lang="hr-HR" dirty="0" smtClean="0">
                <a:solidFill>
                  <a:srgbClr val="FF0000"/>
                </a:solidFill>
              </a:rPr>
            </a:br>
            <a:r>
              <a:rPr lang="hr-HR" dirty="0" smtClean="0">
                <a:solidFill>
                  <a:srgbClr val="FF0000"/>
                </a:solidFill>
              </a:rPr>
              <a:t/>
            </a:r>
            <a:br>
              <a:rPr lang="hr-HR" dirty="0" smtClean="0">
                <a:solidFill>
                  <a:srgbClr val="FF0000"/>
                </a:solidFill>
              </a:rPr>
            </a:br>
            <a:r>
              <a:rPr lang="hr-HR" dirty="0" smtClean="0">
                <a:solidFill>
                  <a:srgbClr val="FF0000"/>
                </a:solidFill>
              </a:rPr>
              <a:t/>
            </a:r>
            <a:br>
              <a:rPr lang="hr-HR" dirty="0" smtClean="0">
                <a:solidFill>
                  <a:srgbClr val="FF0000"/>
                </a:solidFill>
              </a:rPr>
            </a:br>
            <a:endParaRPr lang="hr-HR" dirty="0"/>
          </a:p>
        </p:txBody>
      </p:sp>
    </p:spTree>
    <p:extLst>
      <p:ext uri="{BB962C8B-B14F-4D97-AF65-F5344CB8AC3E}">
        <p14:creationId xmlns:p14="http://schemas.microsoft.com/office/powerpoint/2010/main" val="3878295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7497" y="813621"/>
            <a:ext cx="9144000" cy="2146457"/>
          </a:xfrm>
        </p:spPr>
        <p:txBody>
          <a:bodyPr>
            <a:normAutofit fontScale="90000"/>
          </a:bodyPr>
          <a:lstStyle/>
          <a:p>
            <a:r>
              <a:rPr lang="hr-HR" dirty="0" smtClean="0"/>
              <a:t> „</a:t>
            </a:r>
            <a:r>
              <a:rPr lang="hr-HR" sz="2700" b="1" dirty="0" smtClean="0"/>
              <a:t>T</a:t>
            </a:r>
            <a:r>
              <a:rPr lang="en-US" sz="2700" b="1" dirty="0"/>
              <a:t>he</a:t>
            </a:r>
            <a:r>
              <a:rPr lang="en-US" sz="2700" dirty="0" smtClean="0"/>
              <a:t> </a:t>
            </a:r>
            <a:r>
              <a:rPr lang="en-US" sz="2700" b="1" dirty="0" smtClean="0"/>
              <a:t>National Park Service</a:t>
            </a:r>
            <a:r>
              <a:rPr lang="en-US" sz="2700" dirty="0" smtClean="0"/>
              <a:t> cares for special places saved by the American people so that all may experience our heritage</a:t>
            </a:r>
            <a:r>
              <a:rPr lang="hr-HR" sz="2700" dirty="0" smtClean="0"/>
              <a:t>”</a:t>
            </a:r>
            <a:r>
              <a:rPr lang="en-US" sz="2700" dirty="0" smtClean="0"/>
              <a:t> </a:t>
            </a:r>
            <a:r>
              <a:rPr lang="hr-HR" sz="2700" dirty="0" smtClean="0"/>
              <a:t/>
            </a:r>
            <a:br>
              <a:rPr lang="hr-HR" sz="2700" dirty="0" smtClean="0"/>
            </a:br>
            <a:r>
              <a:rPr lang="hr-HR" sz="2700" dirty="0"/>
              <a:t/>
            </a:r>
            <a:br>
              <a:rPr lang="hr-HR" sz="2700" dirty="0"/>
            </a:br>
            <a:r>
              <a:rPr lang="hr-HR" sz="2700" dirty="0" smtClean="0"/>
              <a:t/>
            </a:r>
            <a:br>
              <a:rPr lang="hr-HR" sz="2700" dirty="0" smtClean="0"/>
            </a:br>
            <a:r>
              <a:rPr lang="hr-HR" dirty="0" smtClean="0">
                <a:solidFill>
                  <a:schemeClr val="accent1">
                    <a:lumMod val="75000"/>
                  </a:schemeClr>
                </a:solidFill>
              </a:rPr>
              <a:t>NA RAZMIŠLJANJE</a:t>
            </a:r>
            <a:endParaRPr lang="hr-HR" dirty="0">
              <a:solidFill>
                <a:schemeClr val="accent1">
                  <a:lumMod val="75000"/>
                </a:schemeClr>
              </a:solidFill>
            </a:endParaRPr>
          </a:p>
        </p:txBody>
      </p:sp>
      <p:sp>
        <p:nvSpPr>
          <p:cNvPr id="3" name="Rectangle 2"/>
          <p:cNvSpPr/>
          <p:nvPr/>
        </p:nvSpPr>
        <p:spPr>
          <a:xfrm>
            <a:off x="4179277" y="2666220"/>
            <a:ext cx="7802559" cy="2862322"/>
          </a:xfrm>
          <a:prstGeom prst="rect">
            <a:avLst/>
          </a:prstGeom>
        </p:spPr>
        <p:txBody>
          <a:bodyPr wrap="square">
            <a:spAutoFit/>
          </a:bodyPr>
          <a:lstStyle/>
          <a:p>
            <a:endParaRPr lang="hr-HR" dirty="0"/>
          </a:p>
          <a:p>
            <a:endParaRPr lang="hr-HR" dirty="0"/>
          </a:p>
          <a:p>
            <a:endParaRPr lang="hr-HR" dirty="0" smtClean="0"/>
          </a:p>
          <a:p>
            <a:r>
              <a:rPr lang="hr-HR" i="1" dirty="0" smtClean="0"/>
              <a:t>USA NP Service</a:t>
            </a:r>
            <a:r>
              <a:rPr lang="hr-HR" dirty="0" smtClean="0"/>
              <a:t>?</a:t>
            </a:r>
          </a:p>
          <a:p>
            <a:endParaRPr lang="hr-HR" dirty="0"/>
          </a:p>
          <a:p>
            <a:r>
              <a:rPr lang="hr-HR" dirty="0"/>
              <a:t>npr. USA i NHA (</a:t>
            </a:r>
            <a:r>
              <a:rPr lang="hr-HR" i="1" dirty="0"/>
              <a:t>National </a:t>
            </a:r>
            <a:r>
              <a:rPr lang="hr-HR" i="1" dirty="0" err="1"/>
              <a:t>heritage</a:t>
            </a:r>
            <a:r>
              <a:rPr lang="hr-HR" i="1" dirty="0"/>
              <a:t> </a:t>
            </a:r>
            <a:r>
              <a:rPr lang="hr-HR" i="1" dirty="0" err="1" smtClean="0"/>
              <a:t>area</a:t>
            </a:r>
            <a:r>
              <a:rPr lang="hr-HR" dirty="0" smtClean="0"/>
              <a:t>; Lokalna </a:t>
            </a:r>
            <a:r>
              <a:rPr lang="hr-HR" dirty="0" err="1"/>
              <a:t>vlast+neprofitne</a:t>
            </a:r>
            <a:r>
              <a:rPr lang="hr-HR" dirty="0"/>
              <a:t> grupe i poslovi = svi vrše pritisak na </a:t>
            </a:r>
            <a:r>
              <a:rPr lang="hr-HR" i="1" dirty="0"/>
              <a:t>NP Service</a:t>
            </a:r>
            <a:r>
              <a:rPr lang="hr-HR" dirty="0"/>
              <a:t>. </a:t>
            </a:r>
            <a:endParaRPr lang="hr-HR" dirty="0" smtClean="0"/>
          </a:p>
          <a:p>
            <a:endParaRPr lang="hr-HR" dirty="0"/>
          </a:p>
          <a:p>
            <a:r>
              <a:rPr lang="hr-HR" dirty="0" smtClean="0"/>
              <a:t>konzultacije </a:t>
            </a:r>
            <a:r>
              <a:rPr lang="hr-HR" dirty="0"/>
              <a:t>kao prioritet u razvoju novih atrakcija unutar </a:t>
            </a:r>
            <a:r>
              <a:rPr lang="hr-HR" dirty="0" smtClean="0"/>
              <a:t>NHA, DIVERGENCIJA POTREBA LOKALNIH SE USKLAĐUJE SA VIŠIM INSTANCAMA</a:t>
            </a:r>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46938" cy="318281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8" y="3511414"/>
            <a:ext cx="3165230" cy="3048000"/>
          </a:xfrm>
          <a:prstGeom prst="rect">
            <a:avLst/>
          </a:prstGeom>
        </p:spPr>
      </p:pic>
    </p:spTree>
    <p:extLst>
      <p:ext uri="{BB962C8B-B14F-4D97-AF65-F5344CB8AC3E}">
        <p14:creationId xmlns:p14="http://schemas.microsoft.com/office/powerpoint/2010/main" val="1799260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1829" y="4394059"/>
            <a:ext cx="9864436" cy="5669136"/>
          </a:xfrm>
        </p:spPr>
        <p:txBody>
          <a:bodyPr>
            <a:normAutofit fontScale="90000"/>
          </a:bodyPr>
          <a:lstStyle/>
          <a:p>
            <a:pPr algn="l"/>
            <a:r>
              <a:rPr lang="hr-HR" dirty="0" smtClean="0"/>
              <a:t/>
            </a:r>
            <a:br>
              <a:rPr lang="hr-HR" dirty="0" smtClean="0"/>
            </a:br>
            <a:r>
              <a:rPr lang="hr-HR" dirty="0" smtClean="0">
                <a:solidFill>
                  <a:srgbClr val="FF0000"/>
                </a:solidFill>
              </a:rPr>
              <a:t>Koristi ZA LOKALITET:</a:t>
            </a:r>
            <a:br>
              <a:rPr lang="hr-HR" dirty="0" smtClean="0">
                <a:solidFill>
                  <a:srgbClr val="FF0000"/>
                </a:solidFill>
              </a:rPr>
            </a:br>
            <a:r>
              <a:rPr lang="hr-HR" dirty="0" smtClean="0"/>
              <a:t/>
            </a:r>
            <a:br>
              <a:rPr lang="hr-HR" dirty="0" smtClean="0"/>
            </a:br>
            <a:r>
              <a:rPr lang="hr-HR" dirty="0" smtClean="0"/>
              <a:t> </a:t>
            </a:r>
            <a:r>
              <a:rPr lang="hr-HR" sz="3200" b="1" dirty="0" smtClean="0">
                <a:solidFill>
                  <a:schemeClr val="accent1">
                    <a:lumMod val="50000"/>
                  </a:schemeClr>
                </a:solidFill>
              </a:rPr>
              <a:t>IDENTIFICIRANJE</a:t>
            </a:r>
            <a:r>
              <a:rPr lang="hr-HR" sz="3200" dirty="0" smtClean="0"/>
              <a:t> </a:t>
            </a:r>
            <a:r>
              <a:rPr lang="hr-HR" sz="3200" dirty="0"/>
              <a:t>PERSPEKTIVE LOKALITETA</a:t>
            </a:r>
            <a:r>
              <a:rPr lang="hr-HR" sz="3200" dirty="0" smtClean="0"/>
              <a:t>,</a:t>
            </a:r>
            <a:br>
              <a:rPr lang="hr-HR" sz="3200" dirty="0" smtClean="0"/>
            </a:br>
            <a:r>
              <a:rPr lang="hr-HR" sz="3200" dirty="0" smtClean="0"/>
              <a:t> </a:t>
            </a:r>
            <a:r>
              <a:rPr lang="hr-HR" sz="3200" b="1" dirty="0">
                <a:solidFill>
                  <a:schemeClr val="accent1">
                    <a:lumMod val="50000"/>
                  </a:schemeClr>
                </a:solidFill>
              </a:rPr>
              <a:t>RASPON</a:t>
            </a:r>
            <a:r>
              <a:rPr lang="hr-HR" sz="3200" dirty="0"/>
              <a:t> IZAZOVA</a:t>
            </a:r>
            <a:r>
              <a:rPr lang="hr-HR" sz="3200" dirty="0" smtClean="0"/>
              <a:t>,</a:t>
            </a:r>
            <a:br>
              <a:rPr lang="hr-HR" sz="3200" dirty="0" smtClean="0"/>
            </a:br>
            <a:r>
              <a:rPr lang="hr-HR" sz="3200" dirty="0" smtClean="0"/>
              <a:t> </a:t>
            </a:r>
            <a:r>
              <a:rPr lang="hr-HR" sz="3200" b="1" dirty="0">
                <a:solidFill>
                  <a:schemeClr val="accent1">
                    <a:lumMod val="50000"/>
                  </a:schemeClr>
                </a:solidFill>
              </a:rPr>
              <a:t>RAZVOJ</a:t>
            </a:r>
            <a:r>
              <a:rPr lang="hr-HR" sz="3200" dirty="0"/>
              <a:t> BRANDA ALI I ZADRŽAVANJE KVALITETE</a:t>
            </a:r>
            <a:r>
              <a:rPr lang="hr-HR" sz="3200" dirty="0" smtClean="0"/>
              <a:t>,</a:t>
            </a:r>
            <a:br>
              <a:rPr lang="hr-HR" sz="3200" dirty="0" smtClean="0"/>
            </a:br>
            <a:r>
              <a:rPr lang="hr-HR" sz="3200" dirty="0" smtClean="0"/>
              <a:t> </a:t>
            </a:r>
            <a:r>
              <a:rPr lang="hr-HR" sz="3200" b="1" dirty="0">
                <a:solidFill>
                  <a:schemeClr val="accent1">
                    <a:lumMod val="50000"/>
                  </a:schemeClr>
                </a:solidFill>
              </a:rPr>
              <a:t>INTERPRETABILNOST</a:t>
            </a:r>
            <a:r>
              <a:rPr lang="hr-HR" sz="3200" dirty="0"/>
              <a:t> ATRAKCIJE</a:t>
            </a:r>
            <a:r>
              <a:rPr lang="hr-HR" sz="3200" dirty="0" smtClean="0"/>
              <a:t>,</a:t>
            </a:r>
            <a:br>
              <a:rPr lang="hr-HR" sz="3200" dirty="0" smtClean="0"/>
            </a:br>
            <a:r>
              <a:rPr lang="hr-HR" sz="3200" dirty="0" smtClean="0"/>
              <a:t> </a:t>
            </a:r>
            <a:r>
              <a:rPr lang="hr-HR" sz="3200" b="1" dirty="0">
                <a:solidFill>
                  <a:schemeClr val="accent1">
                    <a:lumMod val="50000"/>
                  </a:schemeClr>
                </a:solidFill>
              </a:rPr>
              <a:t>DIZAJN</a:t>
            </a:r>
            <a:r>
              <a:rPr lang="hr-HR" sz="3200" dirty="0"/>
              <a:t> PONUDE OKO ŽELJENOG ISKUSTVA</a:t>
            </a:r>
            <a:br>
              <a:rPr lang="hr-HR" sz="3200" dirty="0"/>
            </a:br>
            <a:r>
              <a:rPr lang="hr-HR" sz="3200" b="1" dirty="0">
                <a:solidFill>
                  <a:schemeClr val="accent1">
                    <a:lumMod val="50000"/>
                  </a:schemeClr>
                </a:solidFill>
              </a:rPr>
              <a:t>VOĐENJE</a:t>
            </a:r>
            <a:r>
              <a:rPr lang="hr-HR" sz="3200" dirty="0"/>
              <a:t> BRIGE O ŽIVOTNOM CIKLUSU T.P. </a:t>
            </a:r>
            <a:r>
              <a:rPr lang="hr-HR" sz="3200" dirty="0" smtClean="0"/>
              <a:t/>
            </a:r>
            <a:br>
              <a:rPr lang="hr-HR" sz="3200" dirty="0" smtClean="0"/>
            </a:br>
            <a:r>
              <a:rPr lang="hr-HR" sz="3200" b="1" dirty="0" smtClean="0">
                <a:solidFill>
                  <a:schemeClr val="accent1">
                    <a:lumMod val="50000"/>
                  </a:schemeClr>
                </a:solidFill>
              </a:rPr>
              <a:t>VRAĆANJE ATRAKCIJI </a:t>
            </a:r>
            <a:r>
              <a:rPr lang="hr-HR" sz="3200" dirty="0" smtClean="0"/>
              <a:t>NPR. MUZEJ </a:t>
            </a:r>
            <a:r>
              <a:rPr lang="hr-HR" sz="3200" dirty="0"/>
              <a:t>(POSJETITELJ SE VRAĆA SAMO AKO SE NUDI NEŠTO </a:t>
            </a:r>
            <a:r>
              <a:rPr lang="hr-HR" sz="3200" dirty="0" smtClean="0"/>
              <a:t>NOVO), TEMATSKI </a:t>
            </a:r>
            <a:r>
              <a:rPr lang="hr-HR" sz="3200" dirty="0"/>
              <a:t>PARK (MARK. MIKS MORA BITI STALNO NADOGRAĐIVAN</a:t>
            </a:r>
            <a:r>
              <a:rPr lang="hr-HR" sz="3200" dirty="0" smtClean="0"/>
              <a:t>).</a:t>
            </a:r>
            <a:r>
              <a:rPr lang="hr-HR" sz="3100" dirty="0" smtClean="0"/>
              <a:t/>
            </a:r>
            <a:br>
              <a:rPr lang="hr-HR" sz="3100" dirty="0" smtClean="0"/>
            </a:br>
            <a:r>
              <a:rPr lang="hr-HR" sz="3100" dirty="0" smtClean="0"/>
              <a:t/>
            </a:r>
            <a:br>
              <a:rPr lang="hr-HR" sz="3100" dirty="0" smtClean="0"/>
            </a:br>
            <a:r>
              <a:rPr lang="hr-HR" sz="3100" dirty="0" smtClean="0"/>
              <a:t/>
            </a:r>
            <a:br>
              <a:rPr lang="hr-HR" sz="3100" dirty="0" smtClean="0"/>
            </a:br>
            <a:r>
              <a:rPr lang="hr-HR" sz="3100" dirty="0">
                <a:solidFill>
                  <a:srgbClr val="FF0000"/>
                </a:solidFill>
              </a:rPr>
              <a:t/>
            </a:r>
            <a:br>
              <a:rPr lang="hr-HR" sz="3100" dirty="0">
                <a:solidFill>
                  <a:srgbClr val="FF0000"/>
                </a:solidFill>
              </a:rPr>
            </a:br>
            <a:r>
              <a:rPr lang="hr-HR" dirty="0" smtClean="0">
                <a:solidFill>
                  <a:srgbClr val="FF0000"/>
                </a:solidFill>
              </a:rPr>
              <a:t/>
            </a:r>
            <a:br>
              <a:rPr lang="hr-HR" dirty="0" smtClean="0">
                <a:solidFill>
                  <a:srgbClr val="FF0000"/>
                </a:solidFill>
              </a:rPr>
            </a:br>
            <a:r>
              <a:rPr lang="hr-HR" dirty="0" smtClean="0">
                <a:solidFill>
                  <a:srgbClr val="FF0000"/>
                </a:solidFill>
              </a:rPr>
              <a:t/>
            </a:r>
            <a:br>
              <a:rPr lang="hr-HR" dirty="0" smtClean="0">
                <a:solidFill>
                  <a:srgbClr val="FF0000"/>
                </a:solidFill>
              </a:rPr>
            </a:br>
            <a:r>
              <a:rPr lang="hr-HR" dirty="0" smtClean="0">
                <a:solidFill>
                  <a:srgbClr val="FF0000"/>
                </a:solidFill>
              </a:rPr>
              <a:t/>
            </a:r>
            <a:br>
              <a:rPr lang="hr-HR" dirty="0" smtClean="0">
                <a:solidFill>
                  <a:srgbClr val="FF0000"/>
                </a:solidFill>
              </a:rPr>
            </a:br>
            <a:endParaRPr lang="hr-HR" dirty="0"/>
          </a:p>
        </p:txBody>
      </p:sp>
    </p:spTree>
    <p:extLst>
      <p:ext uri="{BB962C8B-B14F-4D97-AF65-F5344CB8AC3E}">
        <p14:creationId xmlns:p14="http://schemas.microsoft.com/office/powerpoint/2010/main" val="2540099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TotalTime>
  <Words>1023</Words>
  <Application>Microsoft Office PowerPoint</Application>
  <PresentationFormat>Widescreen</PresentationFormat>
  <Paragraphs>220</Paragraphs>
  <Slides>63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Calibri Light</vt:lpstr>
      <vt:lpstr>Times New Roman</vt:lpstr>
      <vt:lpstr>Office Theme</vt:lpstr>
      <vt:lpstr> INVENTAR TURISTIČKIH ATRAKCIJA   SMART (specific, measurable, attainable, timely, realistic)</vt:lpstr>
      <vt:lpstr>Inventar turističkih atrakcija treba razmatrati kao spoj ciljeva, svrhe, vizije, misije i koristi za dionike.  </vt:lpstr>
      <vt:lpstr> Ishodi učenja  - cilj i svrha popisivanja atrakcija vizija i misija katalogizacije </vt:lpstr>
      <vt:lpstr> ITA cilj: identifikacija, sistematizacija, turistička valorizacija dobara  pomoćni cilj: ekonomska procjena privlačnosti, dizajna, značaja i uklopljenosti u okruženje.  ITA svrha: olakšano planiranje dionicima destinacije (unutarnjim i vanjskim).</vt:lpstr>
      <vt:lpstr> vizija: baštinizacija resursa, pisani mozaik atraktivnosti  CENTRALNA TOČKA NACIONALNIH MARKETING KAMPANJA</vt:lpstr>
      <vt:lpstr> misija: sačuvati artefakte, originalnost i izvornost resursa, održivost destinacije (ekonomska, socio-kulturna, ekonomska).   </vt:lpstr>
      <vt:lpstr> Koristi ZA DESTINACIJU: 1. Mozaik atrakcija doprinosi kvaliteti prezentacije atrakcija javnosti (izbjegavanje podudarnosti) 2. ambijentalnost prostora (krajobrazno planiranje, „lociranje u kontekst”) 3. stvaranju mreže atraktivnosti (razvoj „destinacijskih priča” i formiranje „turističkog pogleda”, boja tematska interpretacija) 4. prenošenje informacija među korisnicima 5. specijalizirane teme (obogaćivanje postojeće ponude) 6. razvoj partnerstava među dionicima i povezivanje perifernih mjesta 7. razvoj nacionalnog ponosa i stimulacija potražnje 8. javni pristup, regulatorna baza         </vt:lpstr>
      <vt:lpstr> „The National Park Service cares for special places saved by the American people so that all may experience our heritage”    NA RAZMIŠLJANJE</vt:lpstr>
      <vt:lpstr> Koristi ZA LOKALITET:   IDENTIFICIRANJE PERSPEKTIVE LOKALITETA,  RASPON IZAZOVA,  RAZVOJ BRANDA ALI I ZADRŽAVANJE KVALITETE,  INTERPRETABILNOST ATRAKCIJE,  DIZAJN PONUDE OKO ŽELJENOG ISKUSTVA VOĐENJE BRIGE O ŽIVOTNOM CIKLUSU T.P.  VRAĆANJE ATRAKCIJI NPR. MUZEJ (POSJETITELJ SE VRAĆA SAMO AKO SE NUDI NEŠTO NOVO), TEMATSKI PARK (MARK. MIKS MORA BITI STALNO NADOGRAĐIVAN).       </vt:lpstr>
      <vt:lpstr> Mane: 1. Često shvaćeno kao „reprezentativni uzorak,” 2. „identificiranje ikona,” 3. preveliko zauzimanje za pojedine teme, 4. nedostatak razumijevanja i značaja (preklapanje tema), 6. nedostatak partnerstava među dionicima u području male vizitacije, 7. ugroženost efikasnosti,  8. izazivanje konflikata (ometanje procesa konzultacija), 9. nedostatak svijesti o potrebi „žrtve” u smislu participacije, 10. sukob direktnih/indirektnih interesa 11. usmjerenost na BENEFITE OD „E.B.” KREACIJE          </vt:lpstr>
      <vt:lpstr> Izazovi:  1) POMICANJE (izolacija i promjena tumačenja u podržavajuće)  2) PRISTUP (izostanak konzistentnosti) 3) NEDOSTATAK JEDINSTVENOSTI (zajedništvo u evidentiranju)  4) SLAB TRŽIŠNI PRISTUP (puno sličnih kvalitetnih primjera u blizini)  5) SLABO POZICIONIRANJE (unatoč katalogizaciji)  6) NEKOMPATIBILNA OKOLIŠNA UPORABA ZEMLJE (neriješeni odnosi dionika i izostanak bilježenja; nemotivirani kustosi).       </vt:lpstr>
      <vt:lpstr> međunarodno poimanje: A) Sound management B) Ongoing management C) HERITAGE VS RESOURCE D) „Willing ready able” </vt:lpstr>
      <vt:lpstr>Međunarodni primjeri  IZAZOVI razvoja atrakcija  TOP 20</vt:lpstr>
      <vt:lpstr>  1. IZGRADNJA PRIČE NPR. BILL CLINTON: POLITIČKA MEMORIBILIJA   </vt:lpstr>
      <vt:lpstr>  2. UNAPRIJEDITI DODATKE („FRAME OF REFERENCE”) Tourism, culture and sustainable development,   https://unesdoc.unesco.org/ark:/48223/pf0000147578  </vt:lpstr>
      <vt:lpstr>  3. VEZA PROŠLOSTI SA SADAŠNJOSTI   TRIJUMFALNE ATRAKCIJE (Kitchener – Waterloo Battle of Waterloo; 1815). gradovi blizanci) ; ONTARIO, QUEBEC, HASTINGS; ENGLESKA (dvorac, luka, povijesna uprizorenja), BUNKER HILL; BOSTON (spomenik u čast bitkama)…  </vt:lpstr>
      <vt:lpstr>Kulturne rute vijeća Europe</vt:lpstr>
      <vt:lpstr>Covid je prilika za preispitivanje kako turizam funkcionira s našim društvom, drugim sektorima, prirodnim resursima i ekosustavom.</vt:lpstr>
      <vt:lpstr>Kulturne rute vijeća Europe uključuju 40 ruta i imaju Covid izazove: 1) Prilagodba digitalizaciji, 2) Financiranje, 3) Javne politike (nedostatak pravila i lokalne podrške), 4) Barijere (restrikcije putovanja).</vt:lpstr>
      <vt:lpstr> 4. PREŽIVLJAVANJE LJUDSKOG DUHA U NEMOGUĆIM UVJETIMA  „UNIVERZALNA VRIJEDNOST ZA LJUDE” - Kampovi smrti - bitke - mirni parkovi (kao dio kulise smrti; naizgled nespojivo).</vt:lpstr>
      <vt:lpstr> 5. ATRAKCIJE SPEKTAKLI WARNER BROS (Abu Dhabi, UAE)  NPR. KULTURNI FESTIVAL KAO KRITIČNA MASA AKTIVNOSTI, KONCENTRACIJA PAŽNJE  </vt:lpstr>
      <vt:lpstr> 6. ATRAKCIJE FANTAZIJE Sudeley Castle (vrtovi) Shanghai Disney Resort  „Got to Believe in Magic at Fantasy World Castle in Lemery, Batangas” (Filipini)   UČINI FANTAZIJOM („ESKAPIZAM”, „FIKCIJA” NEKAD I BEZ PRETJERIVANJA NPR. DVORCI, POVIJESNI PARKOVI) </vt:lpstr>
      <vt:lpstr> 7. MITOLOGIZACIJA  A) POSTOJEĆE   B) NOVE From Loch Ness to a real-life, these places are straight out of mythology </vt:lpstr>
      <vt:lpstr>  </vt:lpstr>
      <vt:lpstr> 9. ATRAKCIJE IKONE</vt:lpstr>
      <vt:lpstr> 10. TEME OD INTERESA ZA MJESTO</vt:lpstr>
      <vt:lpstr> 11. ZABAVA, SMIJEH, SVJETLO</vt:lpstr>
      <vt:lpstr>Ponavljanje gradiva </vt:lpstr>
      <vt:lpstr>Današnji jaki motivatori uključenja u putovanja: osjećaj, znanje, socijalno, pustolovno, kulturno, zdravstveno.                              SRI International</vt:lpstr>
      <vt:lpstr>Obilježja novog turizma: 1. proizvod – ukupno iskustvo 2. inovativan 3. autentičan 4. iskustven 5. destinacijski prepoznat</vt:lpstr>
      <vt:lpstr>Obilježja novog proizvoda: 1. ukupno iskustvo  2. jedinstvenost 3. wellness 4. storytelling/storydoing 5. manifestacije  (najjači motivator putovanja) 6.  kulturni (kultivirani krajolik).</vt:lpstr>
      <vt:lpstr> 12. „ATRAKCIJE RARITETI UČINJENO JEDINSTVENIM„MORAŠ TO VIDJETI”, „TO SE SAMO TAMO MOŽE VIDJETI” </vt:lpstr>
      <vt:lpstr> 13. SIMPLIFICIRANE ATRAKCIJE „BEZ KOMPLICIRANIH PORUKA ALI NE I STERILNO” </vt:lpstr>
      <vt:lpstr> 14. BEZ KONFRONTACIJE SA PROŠLOSTI</vt:lpstr>
      <vt:lpstr>15. ATRAKCIJE KOJE UKAZUJU NA OSJETLJIVO </vt:lpstr>
      <vt:lpstr>16. Pristup domaćem stanovništvu (VOLONTERSKE ATRAKCIJE)</vt:lpstr>
      <vt:lpstr>17. MULTISENZORSKE ATRAKCIJE </vt:lpstr>
      <vt:lpstr>PowerPoint Presentation</vt:lpstr>
      <vt:lpstr>18. MANIFESTACIJE KAO ATRAKCIJE </vt:lpstr>
      <vt:lpstr>Prikaz 6. Primjer utjecaja sportskih događaja na doživljaj posjetitelja</vt:lpstr>
      <vt:lpstr>19. ATRAKCIJE - imidž</vt:lpstr>
      <vt:lpstr>20. TEMATSKI HOTELI - ATRAKCIJE</vt:lpstr>
      <vt:lpstr>Destinacije koje imaju manje povoljan turistički potencijal ovisan o brojnim čimbenicima, možda nikad neće dostići svoj puni turistički potencijal. </vt:lpstr>
      <vt:lpstr>Ponavljanje gradiva SPOZNATI DA: NPR. Matterhorn (posljednji od viših vrhova Alpa koji je osvojen) i replika u Disneyland-u. NIJE ISTA ATRAKCIJI “Ture slavnih”, Eddie Murphy HOUSE, Los Angeles.  “Putujuća tržnica” , Bangkok. “Balkanska lokalna kuhinja”  „Most uspinjanja” Sidney</vt:lpstr>
      <vt:lpstr> ZAJEDNIČKA OBILJEŽJA SVIH TIPOVA ATRAKCIJA  Razvoj: Tematski odabir-okvir-razvoj-upravljanje – EU i dr. politike</vt:lpstr>
      <vt:lpstr>PowerPoint Presentation</vt:lpstr>
      <vt:lpstr>Kulturne ture su sastavni dio šireg sustava privlačnih (atraktivnih) turističkih komunikacija” (Kušen: 2020)</vt:lpstr>
      <vt:lpstr>Npr. ITER VITIS (RH)  Razvoj turizma i turističke ponude: biciklističke staze, vinske ceste, planinske, maslinarske staze i dr.</vt:lpstr>
      <vt:lpstr>Turistička potrošnja:  Potrošnja po turistu: 30 -200 $ </vt:lpstr>
      <vt:lpstr>JAVNE POLITIKE</vt:lpstr>
      <vt:lpstr>UNWTO i FAO potpisali memorandum o zajedničkom razvoju ruralnog turizma</vt:lpstr>
      <vt:lpstr>Selektirane politike: Gruzijska deklaracija o vinskom turizmu (2016.)</vt:lpstr>
      <vt:lpstr>Zelena ekonomija (strategija Europa 2020) UNITED NATIONS ENVIRONMENT PROGRAMME 1. ljudska dobrobit 2. jednakost 3. smanjenje rizika za okoliš 4. zaustavljanje degradacije okoliša. </vt:lpstr>
      <vt:lpstr>Specifični programi  (inkluzivan razvoj) 1. Obnovljivi izvori energije 2. Recikliranje 3. Zelena arhitektura 4. Ekološka poljoprivreda 5.Marikultura</vt:lpstr>
      <vt:lpstr>Uvjeti Covid-19 (nove mjere): Limitacija posjeta Signalizacijski sustavi Otklanjanje barijera</vt:lpstr>
      <vt:lpstr>Koristi: razvoj ekonomije, očuvanje tradicije, povećanje vrijednosti prostora, obogaćivanje ukupne ponude, zadržavanje ljudi, otvaranje radnih mjesta.</vt:lpstr>
      <vt:lpstr>Globalna turistička industrija: (u mlrd $)  (UNWTO 2019) Gastro turizam (350-550 mlrd.) Wellness turizam (439) Kulturni turizam (800-1.1) Sportski turizam (250-375) Eko turizam (325-480) Pustolovni (115-150) Agroturizam (60-160) Religijski turizam (37-47) Medicinski turizam (50-60) Volonterski (10-20)</vt:lpstr>
      <vt:lpstr>Treba razvija turizam turističkih niša (Novelli, 2005)  Kultura (baština, edukacija, religija, genealogija, industrijski turizam Ambijent (priroda, životinje, eko, avantura, alpinizam, geoturizam, obala) Selo (farme, enogastro, Kamping, festivali, zanati, umjetnost) Grad (MICE, izložbe, umjetnost) Ostalo (krstarenja, foto, volontiranje, mračni turizam, omladinski turizam, prijevoz). </vt:lpstr>
      <vt:lpstr>Tablica 12. Preporuke razvoja atrakcija temeljeno na emocionalnim doživljajima </vt:lpstr>
      <vt:lpstr>Podaci koji idu svemu opisanome u prilog!!!</vt:lpstr>
      <vt:lpstr>Na globalnoj razini otkazane aktivnosti (2020): 51% sudjelovanja turizma, kulture i prodaje </vt:lpstr>
      <vt:lpstr>Na globalnoj razini inoviranje aktivnosti (2020): 59% virtualne ture i posjeti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INVENTAR TURISTIČKIH ATRAKCIJA</dc:title>
  <dc:creator>Dalibor</dc:creator>
  <cp:lastModifiedBy>Dalibor</cp:lastModifiedBy>
  <cp:revision>57</cp:revision>
  <cp:lastPrinted>2020-12-08T11:23:59Z</cp:lastPrinted>
  <dcterms:created xsi:type="dcterms:W3CDTF">2019-04-18T13:20:47Z</dcterms:created>
  <dcterms:modified xsi:type="dcterms:W3CDTF">2020-12-22T16:39:46Z</dcterms:modified>
</cp:coreProperties>
</file>